
<file path=[Content_Types].xml><?xml version="1.0" encoding="utf-8"?>
<Types xmlns="http://schemas.openxmlformats.org/package/2006/content-types">
  <Default Extension="xml" ContentType="application/xml"/>
  <Default Extension="png" ContentType="image/png"/>
  <Default Extension="jpeg" ContentType="image/jpeg"/>
  <Default Extension="JPG" ContentType="image/.jpg"/>
  <Default Extension="rels" ContentType="application/vnd.openxmlformats-package.relationships+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Lst>
  <p:notesMasterIdLst>
    <p:notesMasterId r:id="rId5"/>
  </p:notesMasterIdLst>
  <p:handoutMasterIdLst>
    <p:handoutMasterId r:id="rId20"/>
  </p:handoutMasterIdLst>
  <p:sldIdLst>
    <p:sldId id="1051" r:id="rId4"/>
    <p:sldId id="922" r:id="rId6"/>
    <p:sldId id="1085" r:id="rId7"/>
    <p:sldId id="1091" r:id="rId8"/>
    <p:sldId id="1092" r:id="rId9"/>
    <p:sldId id="1103" r:id="rId10"/>
    <p:sldId id="1104" r:id="rId11"/>
    <p:sldId id="1105" r:id="rId12"/>
    <p:sldId id="1106" r:id="rId13"/>
    <p:sldId id="1107" r:id="rId14"/>
    <p:sldId id="1108" r:id="rId15"/>
    <p:sldId id="1109" r:id="rId16"/>
    <p:sldId id="1111" r:id="rId17"/>
    <p:sldId id="1112" r:id="rId18"/>
    <p:sldId id="991" r:id="rId19"/>
  </p:sldIdLst>
  <p:sldSz cx="12190095" cy="6858000"/>
  <p:notesSz cx="6858000" cy="992632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u"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76FF"/>
    <a:srgbClr val="996633"/>
    <a:srgbClr val="C0504D"/>
    <a:srgbClr val="F39C12"/>
    <a:srgbClr val="0096FF"/>
    <a:srgbClr val="A5C067"/>
    <a:srgbClr val="FF6600"/>
    <a:srgbClr val="86A051"/>
    <a:srgbClr val="9BBB59"/>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4153" autoAdjust="0"/>
  </p:normalViewPr>
  <p:slideViewPr>
    <p:cSldViewPr>
      <p:cViewPr varScale="1">
        <p:scale>
          <a:sx n="101" d="100"/>
          <a:sy n="101" d="100"/>
        </p:scale>
        <p:origin x="120" y="312"/>
      </p:cViewPr>
      <p:guideLst>
        <p:guide orient="horz" pos="1979"/>
        <p:guide pos="3836"/>
      </p:guideLst>
    </p:cSldViewPr>
  </p:slideViewPr>
  <p:outlineViewPr>
    <p:cViewPr>
      <p:scale>
        <a:sx n="33" d="100"/>
        <a:sy n="33" d="100"/>
      </p:scale>
      <p:origin x="0" y="465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9" d="100"/>
          <a:sy n="79" d="100"/>
        </p:scale>
        <p:origin x="-4050" y="-108"/>
      </p:cViewPr>
      <p:guideLst>
        <p:guide orient="horz" pos="2864"/>
        <p:guide pos="2158"/>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customXml" Target="../customXml/item1.xml"/><Relationship Id="rId25" Type="http://schemas.openxmlformats.org/officeDocument/2006/relationships/customXmlProps" Target="../customXml/itemProps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B274574F-E74A-4E74-A796-A6F6A590D501}" type="datetimeFigureOut">
              <a:rPr lang="zh-CN" altLang="en-US" smtClean="0"/>
            </a:fld>
            <a:endParaRPr lang="zh-CN" altLang="en-US"/>
          </a:p>
        </p:txBody>
      </p:sp>
      <p:sp>
        <p:nvSpPr>
          <p:cNvPr id="4" name="页脚占位符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D283166E-104F-423A-A7C7-83C46CB6460C}"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5279C032-4778-4128-91B7-116C866FCAA4}" type="datetimeFigureOut">
              <a:rPr lang="zh-CN" altLang="en-US"/>
            </a:fld>
            <a:endParaRPr lang="zh-CN" altLang="en-US"/>
          </a:p>
        </p:txBody>
      </p:sp>
      <p:sp>
        <p:nvSpPr>
          <p:cNvPr id="4" name="幻灯片图像占位符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D5588EC7-5B95-4E2E-8C0E-85CF9928F58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37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
        <p:nvSpPr>
          <p:cNvPr id="4" name="灯片编号占位符 3"/>
          <p:cNvSpPr>
            <a:spLocks noGrp="1"/>
          </p:cNvSpPr>
          <p:nvPr>
            <p:ph type="sldNum" sz="quarter" idx="5"/>
          </p:nvPr>
        </p:nvSpPr>
        <p:spPr/>
        <p:txBody>
          <a:bodyPr/>
          <a:lstStyle/>
          <a:p>
            <a:pPr>
              <a:defRPr/>
            </a:pPr>
            <a:fld id="{811A122B-21B4-4C0E-B09E-C8C355F01B7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主要任务；</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6.</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7.</a:t>
            </a:r>
            <a:endParaRPr lang="zh-CN" altLang="en-US" dirty="0"/>
          </a:p>
        </p:txBody>
      </p:sp>
      <p:sp>
        <p:nvSpPr>
          <p:cNvPr id="4" name="灯片编号占位符 3"/>
          <p:cNvSpPr>
            <a:spLocks noGrp="1"/>
          </p:cNvSpPr>
          <p:nvPr>
            <p:ph type="sldNum" sz="quarter" idx="10"/>
          </p:nvPr>
        </p:nvSpPr>
        <p:spPr/>
        <p:txBody>
          <a:bodyPr/>
          <a:lstStyle/>
          <a:p>
            <a:pPr>
              <a:defRPr/>
            </a:pPr>
            <a:fld id="{D5588EC7-5B95-4E2E-8C0E-85CF9928F58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993C656-FDCC-4FED-B4CC-1C59C5E99676}"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5D157F5-2C69-47F0-9E46-5B1D14B59970}"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1613"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8"/>
            <a:ext cx="80772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1613"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28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1612"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613" y="2906713"/>
            <a:ext cx="1036161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0"/>
            <a:ext cx="54086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0613"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2838" y="1535113"/>
            <a:ext cx="5387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2838" y="2174875"/>
            <a:ext cx="5387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0025"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5675" y="273050"/>
            <a:ext cx="68151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0" y="1435100"/>
            <a:ext cx="40100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0.xml"/><Relationship Id="rId8" Type="http://schemas.openxmlformats.org/officeDocument/2006/relationships/slideLayout" Target="../slideLayouts/slideLayout9.xml"/><Relationship Id="rId7" Type="http://schemas.openxmlformats.org/officeDocument/2006/relationships/slideLayout" Target="../slideLayouts/slideLayout8.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2" Type="http://schemas.openxmlformats.org/officeDocument/2006/relationships/theme" Target="../theme/theme2.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609600" y="1600200"/>
            <a:ext cx="1097121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ea typeface="+mn-ea"/>
              </a:defRPr>
            </a:lvl1pPr>
          </a:lstStyle>
          <a:p>
            <a:pPr>
              <a:defRPr/>
            </a:pPr>
            <a:fld id="{4B8EF2C8-C02A-4337-8B3B-D701ACDCE1BE}" type="datetimeFigureOut">
              <a:rPr lang="zh-CN" altLang="en-US"/>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ea typeface="+mn-ea"/>
              </a:defRPr>
            </a:lvl1pPr>
          </a:lstStyle>
          <a:p>
            <a:pPr>
              <a:defRPr/>
            </a:pPr>
            <a:fld id="{46C0495B-7676-4770-9ACF-EC9F155E6AD2}" type="slidenum">
              <a:rPr lang="zh-CN" altLang="en-US"/>
            </a:fld>
            <a:endParaRPr lang="zh-CN" altLang="en-US"/>
          </a:p>
        </p:txBody>
      </p:sp>
      <p:cxnSp>
        <p:nvCxnSpPr>
          <p:cNvPr id="7" name="直接连接符 6"/>
          <p:cNvCxnSpPr/>
          <p:nvPr/>
        </p:nvCxnSpPr>
        <p:spPr>
          <a:xfrm flipV="1">
            <a:off x="0" y="857250"/>
            <a:ext cx="12190413" cy="0"/>
          </a:xfrm>
          <a:prstGeom prst="line">
            <a:avLst/>
          </a:prstGeom>
          <a:ln w="44450">
            <a:solidFill>
              <a:srgbClr val="2676FF"/>
            </a:solidFill>
          </a:ln>
        </p:spPr>
        <p:style>
          <a:lnRef idx="1">
            <a:schemeClr val="accent1"/>
          </a:lnRef>
          <a:fillRef idx="0">
            <a:schemeClr val="accent1"/>
          </a:fillRef>
          <a:effectRef idx="0">
            <a:schemeClr val="accent1"/>
          </a:effectRef>
          <a:fontRef idx="minor">
            <a:schemeClr val="tx1"/>
          </a:fontRef>
        </p:style>
      </p:cxnSp>
      <p:pic>
        <p:nvPicPr>
          <p:cNvPr id="2" name="Picture 2" descr="D:\桌面备份2020-5\龙芯校企合作介绍\龙芯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090901" y="162947"/>
            <a:ext cx="1800200" cy="52921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1213"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0"/>
            <a:ext cx="10971213"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0304B-100E-4649-A2F5-2DD54D479EEF}" type="datetimeFigureOut">
              <a:rPr lang="zh-CN" altLang="en-US" smtClean="0"/>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379C87-4EC8-459A-989D-4D2D7A85C81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image" Target="../media/image8.pn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image" Target="../media/image9.png"/><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1.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矩形 16"/>
          <p:cNvSpPr>
            <a:spLocks noChangeArrowheads="1"/>
          </p:cNvSpPr>
          <p:nvPr/>
        </p:nvSpPr>
        <p:spPr bwMode="auto">
          <a:xfrm>
            <a:off x="0" y="1809105"/>
            <a:ext cx="12190413" cy="2339975"/>
          </a:xfrm>
          <a:prstGeom prst="rect">
            <a:avLst/>
          </a:prstGeom>
          <a:solidFill>
            <a:srgbClr val="2676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000">
              <a:solidFill>
                <a:srgbClr val="FFFFFF"/>
              </a:solidFill>
              <a:ea typeface="微软雅黑" panose="020B0503020204020204" charset="-122"/>
              <a:sym typeface="宋体" panose="02010600030101010101" pitchFamily="2" charset="-122"/>
            </a:endParaRPr>
          </a:p>
        </p:txBody>
      </p:sp>
      <p:sp>
        <p:nvSpPr>
          <p:cNvPr id="3" name="矩形 2"/>
          <p:cNvSpPr/>
          <p:nvPr/>
        </p:nvSpPr>
        <p:spPr>
          <a:xfrm>
            <a:off x="0" y="83077"/>
            <a:ext cx="12190413" cy="1296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latin typeface="Arial" panose="020B0604020202020204" pitchFamily="34" charset="0"/>
              <a:ea typeface="微软雅黑" panose="020B0503020204020204" charset="-122"/>
            </a:endParaRPr>
          </a:p>
        </p:txBody>
      </p:sp>
      <p:sp>
        <p:nvSpPr>
          <p:cNvPr id="9" name="文本框 6"/>
          <p:cNvSpPr txBox="1"/>
          <p:nvPr/>
        </p:nvSpPr>
        <p:spPr>
          <a:xfrm>
            <a:off x="910590" y="2420620"/>
            <a:ext cx="10285095" cy="922020"/>
          </a:xfrm>
          <a:prstGeom prst="rect">
            <a:avLst/>
          </a:prstGeom>
          <a:noFill/>
        </p:spPr>
        <p:txBody>
          <a:bodyPr wrap="square" rtlCol="0">
            <a:spAutoFit/>
          </a:bodyPr>
          <a:lstStyle/>
          <a:p>
            <a:pPr algn="ctr">
              <a:lnSpc>
                <a:spcPct val="150000"/>
              </a:lnSpc>
              <a:defRPr/>
            </a:pPr>
            <a:r>
              <a:rPr kumimoji="1" sz="3600" kern="0" dirty="0">
                <a:solidFill>
                  <a:srgbClr val="FFFFFF"/>
                </a:solidFill>
                <a:ea typeface="微软雅黑" panose="020B0503020204020204" charset="-122"/>
                <a:sym typeface="+mn-ea"/>
              </a:rPr>
              <a:t>第</a:t>
            </a:r>
            <a:r>
              <a:rPr kumimoji="1" lang="zh-CN" sz="3600" kern="0" dirty="0">
                <a:solidFill>
                  <a:srgbClr val="FFFFFF"/>
                </a:solidFill>
                <a:ea typeface="微软雅黑" panose="020B0503020204020204" charset="-122"/>
                <a:sym typeface="+mn-ea"/>
              </a:rPr>
              <a:t>八</a:t>
            </a:r>
            <a:r>
              <a:rPr kumimoji="1" sz="3600" kern="0" dirty="0">
                <a:solidFill>
                  <a:srgbClr val="FFFFFF"/>
                </a:solidFill>
                <a:ea typeface="微软雅黑" panose="020B0503020204020204" charset="-122"/>
                <a:sym typeface="+mn-ea"/>
              </a:rPr>
              <a:t>讲</a:t>
            </a:r>
            <a:r>
              <a:rPr kumimoji="1" lang="en-US" sz="3600" kern="0" dirty="0">
                <a:solidFill>
                  <a:srgbClr val="FFFFFF"/>
                </a:solidFill>
                <a:ea typeface="微软雅黑" panose="020B0503020204020204" charset="-122"/>
                <a:sym typeface="+mn-ea"/>
              </a:rPr>
              <a:t> </a:t>
            </a:r>
            <a:r>
              <a:rPr kumimoji="1" sz="3600" kern="0" dirty="0">
                <a:solidFill>
                  <a:srgbClr val="FFFFFF"/>
                </a:solidFill>
                <a:ea typeface="微软雅黑" panose="020B0503020204020204" charset="-122"/>
                <a:sym typeface="+mn-ea"/>
              </a:rPr>
              <a:t>龙芯2K Linux网络通信</a:t>
            </a:r>
            <a:r>
              <a:rPr kumimoji="1" lang="zh-CN" sz="3600" kern="0" dirty="0">
                <a:solidFill>
                  <a:srgbClr val="FFFFFF"/>
                </a:solidFill>
                <a:ea typeface="微软雅黑" panose="020B0503020204020204" charset="-122"/>
                <a:sym typeface="+mn-ea"/>
              </a:rPr>
              <a:t>编程</a:t>
            </a:r>
            <a:endParaRPr kumimoji="1" lang="zh-CN" sz="3600" kern="0" dirty="0">
              <a:solidFill>
                <a:srgbClr val="FFFFFF"/>
              </a:solidFill>
              <a:ea typeface="微软雅黑" panose="020B0503020204020204" charset="-122"/>
              <a:sym typeface="+mn-ea"/>
            </a:endParaRPr>
          </a:p>
        </p:txBody>
      </p:sp>
      <p:pic>
        <p:nvPicPr>
          <p:cNvPr id="4" name="Picture 2" descr="D:\桌面备份2020-5\龙芯校企合作介绍\龙芯LOGO.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695180" y="188595"/>
            <a:ext cx="1838325" cy="540385"/>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descr="公司图标"/>
          <p:cNvPicPr>
            <a:picLocks noChangeAspect="1"/>
          </p:cNvPicPr>
          <p:nvPr/>
        </p:nvPicPr>
        <p:blipFill>
          <a:blip r:embed="rId2"/>
          <a:stretch>
            <a:fillRect/>
          </a:stretch>
        </p:blipFill>
        <p:spPr>
          <a:xfrm>
            <a:off x="6732905" y="83185"/>
            <a:ext cx="2962275" cy="78549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由3个参数构成:IP地址、端口号和传输层协议，以区分不同应用程序进程间的网络通信与连接。套接字也有一个类似于打开文件的函数调用，该函数返回一个整型的套接字描述符,随后建立的连接、数据传输等操作都是通过描述符来实现的。</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524125"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创建套接字（socket）</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12" name="图片 11"/>
          <p:cNvPicPr>
            <a:picLocks noChangeAspect="1"/>
          </p:cNvPicPr>
          <p:nvPr/>
        </p:nvPicPr>
        <p:blipFill>
          <a:blip r:embed="rId2"/>
          <a:stretch>
            <a:fillRect/>
          </a:stretch>
        </p:blipFill>
        <p:spPr>
          <a:xfrm>
            <a:off x="380365" y="3284855"/>
            <a:ext cx="5808345" cy="1286510"/>
          </a:xfrm>
          <a:prstGeom prst="rect">
            <a:avLst/>
          </a:prstGeom>
        </p:spPr>
      </p:pic>
      <p:pic>
        <p:nvPicPr>
          <p:cNvPr id="13" name="图片 12"/>
          <p:cNvPicPr>
            <a:picLocks noChangeAspect="1"/>
          </p:cNvPicPr>
          <p:nvPr/>
        </p:nvPicPr>
        <p:blipFill>
          <a:blip r:embed="rId3"/>
          <a:stretch>
            <a:fillRect/>
          </a:stretch>
        </p:blipFill>
        <p:spPr>
          <a:xfrm>
            <a:off x="6253480" y="2997200"/>
            <a:ext cx="5097780" cy="37541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3000"/>
                            </p:stCondLst>
                            <p:childTnLst>
                              <p:par>
                                <p:cTn id="23" presetID="22" presetClass="entr" presetSubtype="8" fill="hold" nodeType="afterEffect">
                                  <p:stCondLst>
                                    <p:cond delay="0"/>
                                  </p:stCondLst>
                                  <p:childTnLst>
                                    <p:set>
                                      <p:cBhvr>
                                        <p:cTn id="24" dur="500"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由3个参数构成:IP地址、端口号和传输层协议，以区分不同应用程序进程间的网络通信与连接。套接字也有一个类似于打开文件的函数调用，该函数返回一个整型的套接字描述符,随后建立的连接、数据传输等操作都是通过描述符来实现的。</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324610"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套接字</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调用</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8" name="图片 7"/>
          <p:cNvPicPr>
            <a:picLocks noChangeAspect="1"/>
          </p:cNvPicPr>
          <p:nvPr/>
        </p:nvPicPr>
        <p:blipFill>
          <a:blip r:embed="rId2"/>
          <a:stretch>
            <a:fillRect/>
          </a:stretch>
        </p:blipFill>
        <p:spPr>
          <a:xfrm>
            <a:off x="355600" y="3357245"/>
            <a:ext cx="7482205" cy="302958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5122545" cy="2583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TCP 编程实例分为服务器端( server）和客户端(client)，其中服务器端首先建立起 socket,接着绑定本地端口，建立与客户端的联系，并接收客户端发送的消息。而客户端则在建立socket之后，调用connect函数来与服务器端建立连接，连接后，调用send函数发送数据到服务器端。</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326005"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TCP/IP通信简单实现</a:t>
            </a:r>
            <a:endParaRPr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10" name="ECB019B1-382A-4266-B25C-5B523AA43C14-1" descr="wpp"/>
          <p:cNvPicPr>
            <a:picLocks noChangeAspect="1"/>
          </p:cNvPicPr>
          <p:nvPr/>
        </p:nvPicPr>
        <p:blipFill>
          <a:blip r:embed="rId2"/>
          <a:stretch>
            <a:fillRect/>
          </a:stretch>
        </p:blipFill>
        <p:spPr>
          <a:xfrm>
            <a:off x="6811645" y="836295"/>
            <a:ext cx="4928870" cy="59309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762125"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TCP</a:t>
            </a:r>
            <a:r>
              <a:rPr lang="zh-CN" b="1" dirty="0">
                <a:solidFill>
                  <a:schemeClr val="tx1">
                    <a:lumMod val="75000"/>
                    <a:lumOff val="25000"/>
                  </a:schemeClr>
                </a:solidFill>
                <a:latin typeface="微软雅黑" panose="020B0503020204020204" charset="-122"/>
                <a:ea typeface="微软雅黑" panose="020B0503020204020204" charset="-122"/>
                <a:sym typeface="+mn-ea"/>
              </a:rPr>
              <a:t>服务端</a:t>
            </a:r>
            <a:r>
              <a:rPr lang="zh-CN" b="1" dirty="0">
                <a:solidFill>
                  <a:schemeClr val="tx1">
                    <a:lumMod val="75000"/>
                    <a:lumOff val="25000"/>
                  </a:schemeClr>
                </a:solidFill>
                <a:latin typeface="微软雅黑" panose="020B0503020204020204" charset="-122"/>
                <a:ea typeface="微软雅黑" panose="020B0503020204020204" charset="-122"/>
                <a:sym typeface="+mn-ea"/>
              </a:rPr>
              <a:t>代码</a:t>
            </a:r>
            <a:endParaRPr 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7" name="图片 6"/>
          <p:cNvPicPr>
            <a:picLocks noChangeAspect="1"/>
          </p:cNvPicPr>
          <p:nvPr/>
        </p:nvPicPr>
        <p:blipFill>
          <a:blip r:embed="rId2"/>
          <a:srcRect l="3546"/>
          <a:stretch>
            <a:fillRect/>
          </a:stretch>
        </p:blipFill>
        <p:spPr>
          <a:xfrm>
            <a:off x="355600" y="1856740"/>
            <a:ext cx="5389245" cy="4305300"/>
          </a:xfrm>
          <a:prstGeom prst="rect">
            <a:avLst/>
          </a:prstGeom>
        </p:spPr>
      </p:pic>
      <p:pic>
        <p:nvPicPr>
          <p:cNvPr id="8" name="图片 7"/>
          <p:cNvPicPr>
            <a:picLocks noChangeAspect="1"/>
          </p:cNvPicPr>
          <p:nvPr/>
        </p:nvPicPr>
        <p:blipFill>
          <a:blip r:embed="rId3"/>
          <a:stretch>
            <a:fillRect/>
          </a:stretch>
        </p:blipFill>
        <p:spPr>
          <a:xfrm>
            <a:off x="6095365" y="2875915"/>
            <a:ext cx="6044565" cy="32861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nodeType="afterEffect">
                                  <p:stCondLst>
                                    <p:cond delay="0"/>
                                  </p:stCondLst>
                                  <p:childTnLst>
                                    <p:set>
                                      <p:cBhvr>
                                        <p:cTn id="16" dur="500"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762125"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TCP</a:t>
            </a:r>
            <a:r>
              <a:rPr lang="zh-CN" b="1" dirty="0">
                <a:solidFill>
                  <a:schemeClr val="tx1">
                    <a:lumMod val="75000"/>
                    <a:lumOff val="25000"/>
                  </a:schemeClr>
                </a:solidFill>
                <a:latin typeface="微软雅黑" panose="020B0503020204020204" charset="-122"/>
                <a:ea typeface="微软雅黑" panose="020B0503020204020204" charset="-122"/>
                <a:sym typeface="+mn-ea"/>
              </a:rPr>
              <a:t>客户端代码</a:t>
            </a:r>
            <a:endParaRPr 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9" name="图片 8"/>
          <p:cNvPicPr>
            <a:picLocks noChangeAspect="1"/>
          </p:cNvPicPr>
          <p:nvPr/>
        </p:nvPicPr>
        <p:blipFill>
          <a:blip r:embed="rId2"/>
          <a:stretch>
            <a:fillRect/>
          </a:stretch>
        </p:blipFill>
        <p:spPr>
          <a:xfrm>
            <a:off x="7034530" y="3599815"/>
            <a:ext cx="4237355" cy="1783080"/>
          </a:xfrm>
          <a:prstGeom prst="rect">
            <a:avLst/>
          </a:prstGeom>
        </p:spPr>
      </p:pic>
      <p:pic>
        <p:nvPicPr>
          <p:cNvPr id="12" name="图片 11"/>
          <p:cNvPicPr>
            <a:picLocks noChangeAspect="1"/>
          </p:cNvPicPr>
          <p:nvPr/>
        </p:nvPicPr>
        <p:blipFill>
          <a:blip r:embed="rId3"/>
          <a:stretch>
            <a:fillRect/>
          </a:stretch>
        </p:blipFill>
        <p:spPr>
          <a:xfrm>
            <a:off x="355600" y="1975485"/>
            <a:ext cx="5984875" cy="431419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nodeType="afterEffect">
                                  <p:stCondLst>
                                    <p:cond delay="0"/>
                                  </p:stCondLst>
                                  <p:childTnLst>
                                    <p:set>
                                      <p:cBhvr>
                                        <p:cTn id="16" dur="500"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22598" y="2060848"/>
            <a:ext cx="11161240"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pPr>
            <a:r>
              <a:rPr lang="zh-CN" altLang="en-US" sz="5900" b="1" dirty="0">
                <a:solidFill>
                  <a:srgbClr val="2676FF"/>
                </a:solidFill>
                <a:ea typeface="微软雅黑" panose="020B0503020204020204" charset="-122"/>
              </a:rPr>
              <a:t>感谢</a:t>
            </a:r>
            <a:r>
              <a:rPr lang="zh-CN" altLang="en-US" sz="5900" b="1" dirty="0">
                <a:solidFill>
                  <a:srgbClr val="2676FF"/>
                </a:solidFill>
                <a:ea typeface="微软雅黑" panose="020B0503020204020204" charset="-122"/>
              </a:rPr>
              <a:t>观看！</a:t>
            </a:r>
            <a:endParaRPr lang="zh-CN" altLang="en-US" sz="5900" b="1" dirty="0">
              <a:solidFill>
                <a:srgbClr val="2676FF"/>
              </a:solidFill>
              <a:ea typeface="微软雅黑" panose="020B0503020204020204" charset="-122"/>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38"/>
          <p:cNvSpPr txBox="1"/>
          <p:nvPr/>
        </p:nvSpPr>
        <p:spPr>
          <a:xfrm>
            <a:off x="402767" y="3196256"/>
            <a:ext cx="3156500" cy="736744"/>
          </a:xfrm>
          <a:prstGeom prst="rect">
            <a:avLst/>
          </a:prstGeom>
          <a:noFill/>
        </p:spPr>
        <p:txBody>
          <a:bodyPr wrap="square" lIns="115214" tIns="57607" rIns="115214" bIns="57607" rtlCol="0">
            <a:spAutoFit/>
          </a:bodyPr>
          <a:p>
            <a:r>
              <a:rPr lang="en-US" altLang="zh-CN" sz="4000" b="1" dirty="0">
                <a:solidFill>
                  <a:schemeClr val="bg1">
                    <a:lumMod val="65000"/>
                  </a:schemeClr>
                </a:solidFill>
                <a:latin typeface="微软雅黑" panose="020B0503020204020204" charset="-122"/>
                <a:ea typeface="微软雅黑" panose="020B0503020204020204" charset="-122"/>
              </a:rPr>
              <a:t>CONTENTS</a:t>
            </a:r>
            <a:endParaRPr lang="zh-CN" altLang="en-US" sz="4000" b="1" dirty="0">
              <a:solidFill>
                <a:schemeClr val="bg1">
                  <a:lumMod val="65000"/>
                </a:schemeClr>
              </a:solidFill>
              <a:latin typeface="微软雅黑" panose="020B0503020204020204" charset="-122"/>
              <a:ea typeface="微软雅黑" panose="020B0503020204020204" charset="-122"/>
            </a:endParaRPr>
          </a:p>
        </p:txBody>
      </p:sp>
      <p:sp>
        <p:nvSpPr>
          <p:cNvPr id="33" name="文本框 11"/>
          <p:cNvSpPr txBox="1"/>
          <p:nvPr/>
        </p:nvSpPr>
        <p:spPr>
          <a:xfrm>
            <a:off x="1497171" y="2564886"/>
            <a:ext cx="1130360" cy="654948"/>
          </a:xfrm>
          <a:prstGeom prst="rect">
            <a:avLst/>
          </a:prstGeom>
          <a:noFill/>
        </p:spPr>
        <p:txBody>
          <a:bodyPr wrap="none" lIns="115214" tIns="57607" rIns="115214" bIns="57607" rtlCol="0">
            <a:spAutoFit/>
          </a:bodyPr>
          <a:p>
            <a:r>
              <a:rPr lang="zh-CN" altLang="en-US" sz="3500" b="1" dirty="0">
                <a:solidFill>
                  <a:srgbClr val="1A74CC"/>
                </a:solidFill>
                <a:latin typeface="微软雅黑" panose="020B0503020204020204" charset="-122"/>
                <a:ea typeface="微软雅黑" panose="020B0503020204020204" charset="-122"/>
              </a:rPr>
              <a:t>提纲</a:t>
            </a:r>
            <a:endParaRPr lang="zh-CN" altLang="en-US" sz="3500" b="1" dirty="0">
              <a:solidFill>
                <a:srgbClr val="1A74CC"/>
              </a:solidFill>
              <a:latin typeface="微软雅黑" panose="020B0503020204020204" charset="-122"/>
              <a:ea typeface="微软雅黑" panose="020B0503020204020204" charset="-122"/>
            </a:endParaRPr>
          </a:p>
        </p:txBody>
      </p:sp>
      <p:cxnSp>
        <p:nvCxnSpPr>
          <p:cNvPr id="34" name="直接连接符 33"/>
          <p:cNvCxnSpPr/>
          <p:nvPr/>
        </p:nvCxnSpPr>
        <p:spPr>
          <a:xfrm>
            <a:off x="3946932" y="1584408"/>
            <a:ext cx="0" cy="396044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文本框 18"/>
          <p:cNvSpPr txBox="1"/>
          <p:nvPr/>
        </p:nvSpPr>
        <p:spPr>
          <a:xfrm>
            <a:off x="4618906" y="2156253"/>
            <a:ext cx="2973070" cy="483235"/>
          </a:xfrm>
          <a:prstGeom prst="rect">
            <a:avLst/>
          </a:prstGeom>
          <a:noFill/>
        </p:spPr>
        <p:txBody>
          <a:bodyPr wrap="none" lIns="115214" tIns="57607" rIns="115214" bIns="57607" rtlCol="0" anchor="ctr" anchorCtr="0">
            <a:spAutoFit/>
          </a:bodyPr>
          <a:p>
            <a:pPr algn="l"/>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网络编程的基本</a:t>
            </a:r>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概念</a:t>
            </a:r>
            <a:endParaRPr lang="zh-CN" altLang="en-US" sz="2400" dirty="0">
              <a:solidFill>
                <a:schemeClr val="tx1">
                  <a:lumMod val="75000"/>
                  <a:lumOff val="25000"/>
                </a:schemeClr>
              </a:solidFill>
              <a:latin typeface="微软雅黑" panose="020B0503020204020204" charset="-122"/>
              <a:ea typeface="微软雅黑" panose="020B0503020204020204" charset="-122"/>
              <a:sym typeface="+mn-ea"/>
            </a:endParaRPr>
          </a:p>
        </p:txBody>
      </p:sp>
      <p:grpSp>
        <p:nvGrpSpPr>
          <p:cNvPr id="36" name="组合 35"/>
          <p:cNvGrpSpPr/>
          <p:nvPr/>
        </p:nvGrpSpPr>
        <p:grpSpPr>
          <a:xfrm>
            <a:off x="4062613" y="2072402"/>
            <a:ext cx="556293" cy="630942"/>
            <a:chOff x="3541609" y="2047768"/>
            <a:chExt cx="441478" cy="500796"/>
          </a:xfrm>
        </p:grpSpPr>
        <p:sp>
          <p:nvSpPr>
            <p:cNvPr id="37" name="文本框 16"/>
            <p:cNvSpPr txBox="1"/>
            <p:nvPr/>
          </p:nvSpPr>
          <p:spPr>
            <a:xfrm>
              <a:off x="3541609" y="2047768"/>
              <a:ext cx="345008" cy="500796"/>
            </a:xfrm>
            <a:prstGeom prst="rect">
              <a:avLst/>
            </a:prstGeom>
            <a:noFill/>
          </p:spPr>
          <p:txBody>
            <a:bodyPr wrap="none" rtlCol="0">
              <a:spAutoFit/>
            </a:bodyPr>
            <a:p>
              <a:pPr algn="ctr"/>
              <a:r>
                <a:rPr lang="en-US" altLang="zh-CN" sz="3500" dirty="0">
                  <a:solidFill>
                    <a:srgbClr val="414455"/>
                  </a:solidFill>
                  <a:ea typeface="微软雅黑" panose="020B0503020204020204" charset="-122"/>
                </a:rPr>
                <a:t>1</a:t>
              </a:r>
              <a:endParaRPr lang="zh-CN" altLang="en-US" sz="3500" dirty="0">
                <a:solidFill>
                  <a:srgbClr val="414455"/>
                </a:solidFill>
                <a:ea typeface="微软雅黑" panose="020B0503020204020204" charset="-122"/>
              </a:endParaRPr>
            </a:p>
          </p:txBody>
        </p:sp>
        <p:cxnSp>
          <p:nvCxnSpPr>
            <p:cNvPr id="38" name="直接连接符 37"/>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sp>
        <p:nvSpPr>
          <p:cNvPr id="39" name="文本框 18"/>
          <p:cNvSpPr txBox="1"/>
          <p:nvPr/>
        </p:nvSpPr>
        <p:spPr>
          <a:xfrm>
            <a:off x="4618906" y="2865548"/>
            <a:ext cx="1795780" cy="483235"/>
          </a:xfrm>
          <a:prstGeom prst="rect">
            <a:avLst/>
          </a:prstGeom>
          <a:noFill/>
        </p:spPr>
        <p:txBody>
          <a:bodyPr wrap="none" lIns="115214" tIns="57607" rIns="115214" bIns="57607" rtlCol="0" anchor="ctr" anchorCtr="0">
            <a:spAutoFit/>
          </a:bodyPr>
          <a:p>
            <a:pPr algn="l"/>
            <a:r>
              <a:rPr lang="en-US" altLang="zh-CN" sz="2400" dirty="0">
                <a:solidFill>
                  <a:schemeClr val="tx1">
                    <a:lumMod val="75000"/>
                    <a:lumOff val="25000"/>
                  </a:schemeClr>
                </a:solidFill>
                <a:latin typeface="微软雅黑" panose="020B0503020204020204" charset="-122"/>
                <a:ea typeface="微软雅黑" panose="020B0503020204020204" charset="-122"/>
                <a:sym typeface="+mn-ea"/>
              </a:rPr>
              <a:t>TCP/IP</a:t>
            </a:r>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协议</a:t>
            </a:r>
            <a:endParaRPr lang="zh-CN" altLang="en-US" sz="2400" dirty="0">
              <a:solidFill>
                <a:schemeClr val="tx1">
                  <a:lumMod val="75000"/>
                  <a:lumOff val="25000"/>
                </a:schemeClr>
              </a:solidFill>
              <a:latin typeface="微软雅黑" panose="020B0503020204020204" charset="-122"/>
              <a:ea typeface="微软雅黑" panose="020B0503020204020204" charset="-122"/>
              <a:sym typeface="+mn-ea"/>
            </a:endParaRPr>
          </a:p>
        </p:txBody>
      </p:sp>
      <p:grpSp>
        <p:nvGrpSpPr>
          <p:cNvPr id="41" name="组合 40"/>
          <p:cNvGrpSpPr/>
          <p:nvPr/>
        </p:nvGrpSpPr>
        <p:grpSpPr>
          <a:xfrm>
            <a:off x="4062613" y="2780378"/>
            <a:ext cx="556293" cy="630942"/>
            <a:chOff x="3541609" y="2047768"/>
            <a:chExt cx="441478" cy="500796"/>
          </a:xfrm>
        </p:grpSpPr>
        <p:sp>
          <p:nvSpPr>
            <p:cNvPr id="42" name="文本框 16"/>
            <p:cNvSpPr txBox="1"/>
            <p:nvPr/>
          </p:nvSpPr>
          <p:spPr>
            <a:xfrm>
              <a:off x="3541609" y="2047768"/>
              <a:ext cx="345008" cy="500796"/>
            </a:xfrm>
            <a:prstGeom prst="rect">
              <a:avLst/>
            </a:prstGeom>
            <a:noFill/>
          </p:spPr>
          <p:txBody>
            <a:bodyPr wrap="none" rtlCol="0">
              <a:spAutoFit/>
            </a:bodyPr>
            <a:p>
              <a:pPr algn="ctr"/>
              <a:r>
                <a:rPr lang="en-US" altLang="zh-CN" sz="3500" dirty="0">
                  <a:solidFill>
                    <a:srgbClr val="414455"/>
                  </a:solidFill>
                  <a:ea typeface="微软雅黑" panose="020B0503020204020204" charset="-122"/>
                </a:rPr>
                <a:t>2</a:t>
              </a:r>
              <a:endParaRPr lang="zh-CN" altLang="en-US" sz="3500" dirty="0">
                <a:solidFill>
                  <a:srgbClr val="414455"/>
                </a:solidFill>
                <a:ea typeface="微软雅黑" panose="020B0503020204020204" charset="-122"/>
              </a:endParaRPr>
            </a:p>
          </p:txBody>
        </p:sp>
        <p:cxnSp>
          <p:nvCxnSpPr>
            <p:cNvPr id="46" name="直接连接符 45"/>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pic>
        <p:nvPicPr>
          <p:cNvPr id="6" name="图片 5" descr="公司图标"/>
          <p:cNvPicPr>
            <a:picLocks noChangeAspect="1"/>
          </p:cNvPicPr>
          <p:nvPr/>
        </p:nvPicPr>
        <p:blipFill>
          <a:blip r:embed="rId1"/>
          <a:stretch>
            <a:fillRect/>
          </a:stretch>
        </p:blipFill>
        <p:spPr>
          <a:xfrm>
            <a:off x="7103110" y="0"/>
            <a:ext cx="2962275" cy="785495"/>
          </a:xfrm>
          <a:prstGeom prst="rect">
            <a:avLst/>
          </a:prstGeom>
        </p:spPr>
      </p:pic>
      <p:sp>
        <p:nvSpPr>
          <p:cNvPr id="2" name="文本框 18"/>
          <p:cNvSpPr txBox="1"/>
          <p:nvPr/>
        </p:nvSpPr>
        <p:spPr>
          <a:xfrm>
            <a:off x="4618906" y="3574843"/>
            <a:ext cx="1449070" cy="483235"/>
          </a:xfrm>
          <a:prstGeom prst="rect">
            <a:avLst/>
          </a:prstGeom>
          <a:noFill/>
        </p:spPr>
        <p:txBody>
          <a:bodyPr wrap="none" lIns="115214" tIns="57607" rIns="115214" bIns="57607" rtlCol="0" anchor="ctr" anchorCtr="0">
            <a:spAutoFit/>
          </a:bodyPr>
          <a:p>
            <a:pPr algn="l"/>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通信实例</a:t>
            </a:r>
            <a:endParaRPr lang="zh-CN" altLang="en-US" sz="2400" dirty="0">
              <a:solidFill>
                <a:schemeClr val="tx1">
                  <a:lumMod val="75000"/>
                  <a:lumOff val="25000"/>
                </a:schemeClr>
              </a:solidFill>
              <a:latin typeface="微软雅黑" panose="020B0503020204020204" charset="-122"/>
              <a:ea typeface="微软雅黑" panose="020B0503020204020204" charset="-122"/>
              <a:sym typeface="+mn-ea"/>
            </a:endParaRPr>
          </a:p>
        </p:txBody>
      </p:sp>
      <p:grpSp>
        <p:nvGrpSpPr>
          <p:cNvPr id="3" name="组合 2"/>
          <p:cNvGrpSpPr/>
          <p:nvPr/>
        </p:nvGrpSpPr>
        <p:grpSpPr>
          <a:xfrm>
            <a:off x="4065032" y="3490992"/>
            <a:ext cx="553874" cy="629920"/>
            <a:chOff x="3543529" y="2047768"/>
            <a:chExt cx="439558" cy="499985"/>
          </a:xfrm>
        </p:grpSpPr>
        <p:sp>
          <p:nvSpPr>
            <p:cNvPr id="4" name="文本框 16"/>
            <p:cNvSpPr txBox="1"/>
            <p:nvPr/>
          </p:nvSpPr>
          <p:spPr>
            <a:xfrm>
              <a:off x="3543529" y="2047768"/>
              <a:ext cx="341168" cy="499985"/>
            </a:xfrm>
            <a:prstGeom prst="rect">
              <a:avLst/>
            </a:prstGeom>
            <a:noFill/>
          </p:spPr>
          <p:txBody>
            <a:bodyPr wrap="none" rtlCol="0">
              <a:spAutoFit/>
            </a:bodyPr>
            <a:p>
              <a:pPr algn="ctr"/>
              <a:r>
                <a:rPr lang="en-US" altLang="zh-CN" sz="3500" dirty="0">
                  <a:solidFill>
                    <a:srgbClr val="414455"/>
                  </a:solidFill>
                  <a:ea typeface="微软雅黑" panose="020B0503020204020204" charset="-122"/>
                </a:rPr>
                <a:t>3</a:t>
              </a:r>
              <a:endParaRPr lang="zh-CN" altLang="en-US" sz="3500" dirty="0">
                <a:solidFill>
                  <a:srgbClr val="414455"/>
                </a:solidFill>
                <a:ea typeface="微软雅黑" panose="020B0503020204020204" charset="-122"/>
              </a:endParaRPr>
            </a:p>
          </p:txBody>
        </p:sp>
        <p:cxnSp>
          <p:nvCxnSpPr>
            <p:cNvPr id="5" name="直接连接符 4"/>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blinds(horizontal)">
                                      <p:cBhvr>
                                        <p:cTn id="11" dur="500"/>
                                        <p:tgtEl>
                                          <p:spTgt spid="30"/>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blinds(horizontal)">
                                      <p:cBhvr>
                                        <p:cTn id="19" dur="500"/>
                                        <p:tgtEl>
                                          <p:spTgt spid="36"/>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blinds(horizontal)">
                                      <p:cBhvr>
                                        <p:cTn id="23" dur="500"/>
                                        <p:tgtEl>
                                          <p:spTgt spid="39"/>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par>
                          <p:cTn id="32" fill="hold">
                            <p:stCondLst>
                              <p:cond delay="3500"/>
                            </p:stCondLst>
                            <p:childTnLst>
                              <p:par>
                                <p:cTn id="33" presetID="3" presetClass="entr" presetSubtype="1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linds(horizontal)">
                                      <p:cBhvr>
                                        <p:cTn id="3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0" grpId="0"/>
      <p:bldP spid="30" grpId="1"/>
      <p:bldP spid="35" grpId="0"/>
      <p:bldP spid="39" grpId="0"/>
      <p:bldP spid="35" grpId="1"/>
      <p:bldP spid="39" grpId="1"/>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一、网络编程的基本概念</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2583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计算机网络学习的核心内容就是网络协议的学习。网络协议是为计算机网络进行数据交换而建立的规则、标准或者说是约定的集合。因为不同用户的数据终端可能采取的字符集是不同的，两者需要进行通信，</a:t>
            </a:r>
            <a:r>
              <a:rPr lang="zh-CN" sz="1800" dirty="0">
                <a:solidFill>
                  <a:schemeClr val="tx1">
                    <a:lumMod val="65000"/>
                    <a:lumOff val="35000"/>
                  </a:schemeClr>
                </a:solidFill>
              </a:rPr>
              <a:t>就</a:t>
            </a:r>
            <a:r>
              <a:rPr sz="1800" dirty="0">
                <a:solidFill>
                  <a:schemeClr val="tx1">
                    <a:lumMod val="65000"/>
                    <a:lumOff val="35000"/>
                  </a:schemeClr>
                </a:solidFill>
              </a:rPr>
              <a:t>必须要在一定的标准上进行。</a:t>
            </a:r>
            <a:endParaRPr sz="1800" dirty="0">
              <a:solidFill>
                <a:schemeClr val="tx1">
                  <a:lumMod val="65000"/>
                  <a:lumOff val="35000"/>
                </a:schemeClr>
              </a:solidFill>
            </a:endParaRPr>
          </a:p>
          <a:p>
            <a:pPr>
              <a:lnSpc>
                <a:spcPct val="150000"/>
              </a:lnSpc>
              <a:spcBef>
                <a:spcPct val="0"/>
              </a:spcBef>
              <a:buNone/>
            </a:pPr>
            <a:r>
              <a:rPr sz="1800" dirty="0">
                <a:solidFill>
                  <a:schemeClr val="tx1">
                    <a:lumMod val="65000"/>
                    <a:lumOff val="35000"/>
                  </a:schemeClr>
                </a:solidFill>
              </a:rPr>
              <a:t>　　计算机网络协议同我们的语言一样，多种多样。而ARPA公司</a:t>
            </a:r>
            <a:r>
              <a:rPr lang="zh-CN" sz="1800" dirty="0">
                <a:solidFill>
                  <a:schemeClr val="tx1">
                    <a:lumMod val="65000"/>
                    <a:lumOff val="35000"/>
                  </a:schemeClr>
                </a:solidFill>
              </a:rPr>
              <a:t>于</a:t>
            </a:r>
            <a:r>
              <a:rPr sz="1800" dirty="0">
                <a:solidFill>
                  <a:schemeClr val="tx1">
                    <a:lumMod val="65000"/>
                    <a:lumOff val="35000"/>
                  </a:schemeClr>
                </a:solidFill>
              </a:rPr>
              <a:t>1977年到1979年推出了一种名为ARPANET的网络协议受到了广泛的热捧，其中最主要的原因就是它推出了人尽皆知的TCP/IP标准网络协议。目前TCP/IP协议已经成为Internet事实上的国际标准。</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239010"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网络编程的基础概念</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一、网络编程的基本概念</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6870700" cy="5076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为了使不同计算机厂家生产的计算机能够相互通信，以便在更大的范围内建立计算机网络，国际标准化组织（ISO）在1978年提出了“开放系统互联参考模型”，即著名的OSI/RM模型（Open System Interconnection/Reference Model）。它将计算机网络体系结构的通信协议划分为七层，自下而上依次为：物理层（Physics Layer）、数据链路层（Data Link Layer）、网络层（Network Layer）、传输层（Transport Layer）、会话层（Session Layer）、表示层（Presentation Layer）、应用层（Application Layer）。其中第四层完成数据传送服务，上面三层面向用户。除了标准的OSI七层模型以外，常见的网络层次划分还有TCP/IP四层协议以及TCP/IP五层协议，它们之间的对应关系如图所示。</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553210"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网络层次划分</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32" name="图片 1" descr="IMG_256"/>
          <p:cNvPicPr>
            <a:picLocks noChangeAspect="1"/>
          </p:cNvPicPr>
          <p:nvPr/>
        </p:nvPicPr>
        <p:blipFill>
          <a:blip r:embed="rId2"/>
          <a:stretch>
            <a:fillRect/>
          </a:stretch>
        </p:blipFill>
        <p:spPr>
          <a:xfrm>
            <a:off x="7319645" y="2462530"/>
            <a:ext cx="4758690" cy="2981960"/>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175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TCP/IP（Transmission Control Protocol/Internet Protocol，传输控制协议/网际协议）是指能够在多个不同网络间实现信息传输的协议簇。TCP/IP协议不仅仅指的是TCP 和IP两个协议，而是指一个由FTP、SMTP、TCP、UDP、IP等协议构成的协议簇， 只是因为在TCP/IP协议中TCP协议和IP协议最具代表性，所以被称为TCP/IP协议。</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411605"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TCP/IP</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协议</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7" name="图片 6" descr="20200429145602854"/>
          <p:cNvPicPr>
            <a:picLocks noChangeAspect="1"/>
          </p:cNvPicPr>
          <p:nvPr/>
        </p:nvPicPr>
        <p:blipFill>
          <a:blip r:embed="rId2"/>
          <a:stretch>
            <a:fillRect/>
          </a:stretch>
        </p:blipFill>
        <p:spPr>
          <a:xfrm>
            <a:off x="3550285" y="3429000"/>
            <a:ext cx="4631690" cy="320611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4660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rgbClr val="00B0F0"/>
                </a:solidFill>
              </a:rPr>
              <a:t>应用层</a:t>
            </a:r>
            <a:r>
              <a:rPr sz="1800" dirty="0">
                <a:solidFill>
                  <a:schemeClr val="tx1">
                    <a:lumMod val="65000"/>
                    <a:lumOff val="35000"/>
                  </a:schemeClr>
                </a:solidFill>
              </a:rPr>
              <a:t>：应用层是TCP/IP协议的第一层，是直接为应用进程提供服务的。</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（1）对不同种类的应用程序它们会根据自己的需要来使用应用层的不同协议，邮件传输应用使用了SMTP协议、万维网应用使用了HTTP协议、远程登录服务应用使用了有TELNET协议。 </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（2）应用层还能加密、解密、格式化数据。</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（3）应用层可以建立或解除与其他节点的联系，这样可以充分节省网络资源。</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rgbClr val="00B0F0"/>
                </a:solidFill>
              </a:rPr>
              <a:t>运输层</a:t>
            </a:r>
            <a:r>
              <a:rPr sz="1800" dirty="0">
                <a:solidFill>
                  <a:schemeClr val="tx1">
                    <a:lumMod val="65000"/>
                    <a:lumOff val="35000"/>
                  </a:schemeClr>
                </a:solidFill>
              </a:rPr>
              <a:t>：作为TCP/IP协议的第二层，运输层在整个TCP/IP协议中起到了中流砥柱的作用。且在运输层中，TCP和UDP也同样起到了中流砥柱的作用。</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rgbClr val="00B0F0"/>
                </a:solidFill>
              </a:rPr>
              <a:t>网络层</a:t>
            </a:r>
            <a:r>
              <a:rPr sz="1800" dirty="0">
                <a:solidFill>
                  <a:schemeClr val="tx1">
                    <a:lumMod val="65000"/>
                    <a:lumOff val="35000"/>
                  </a:schemeClr>
                </a:solidFill>
              </a:rPr>
              <a:t>：网络层在TCP/IP协议中的位于第三层。在TCP/IP协议中网络层可以进行网络连接的建立和终止以及IP地址的寻找等功能。</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rgbClr val="00B0F0"/>
                </a:solidFill>
              </a:rPr>
              <a:t>网络接口层</a:t>
            </a:r>
            <a:r>
              <a:rPr sz="1800" dirty="0">
                <a:solidFill>
                  <a:schemeClr val="tx1">
                    <a:lumMod val="65000"/>
                    <a:lumOff val="35000"/>
                  </a:schemeClr>
                </a:solidFill>
              </a:rPr>
              <a:t>：在TCP/IP协议中，网络接口层位于第四层。由于网络接口层兼并了物理层和数据链路层所以，网络接口层既是传输数据的物理媒介，也可以为网络层提供一条准确无误的线路。</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411605"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TCP/IP</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协议</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175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IP地址的作用是标识计算机的网卡地址，每一台计算机都有唯一的IP地址。在程序中是通过IP地址来访问一台计算机的。IP地址具有统一的格式，其长度是32位的二进制数值，4个字节。为了便于记忆，通常化为十进制的整数来表示，如</a:t>
            </a:r>
            <a:r>
              <a:rPr sz="1800" dirty="0">
                <a:solidFill>
                  <a:srgbClr val="00B0F0"/>
                </a:solidFill>
              </a:rPr>
              <a:t>192.168.1.100</a:t>
            </a:r>
            <a:r>
              <a:rPr sz="1800" dirty="0">
                <a:solidFill>
                  <a:schemeClr val="tx1">
                    <a:lumMod val="65000"/>
                    <a:lumOff val="35000"/>
                  </a:schemeClr>
                </a:solidFill>
              </a:rPr>
              <a:t>。在终端输入命令</a:t>
            </a:r>
            <a:r>
              <a:rPr sz="1800" dirty="0">
                <a:solidFill>
                  <a:srgbClr val="00B0F0"/>
                </a:solidFill>
              </a:rPr>
              <a:t>ifconfig</a:t>
            </a:r>
            <a:r>
              <a:rPr sz="1800" dirty="0">
                <a:solidFill>
                  <a:schemeClr val="tx1">
                    <a:lumMod val="65000"/>
                    <a:lumOff val="35000"/>
                  </a:schemeClr>
                </a:solidFill>
              </a:rPr>
              <a:t>，可查看本机的IP地址和MAC（介质访问控制）地址，如图所示。</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237740"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IP地址、端口与域名</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127" name="图片 3"/>
          <p:cNvPicPr>
            <a:picLocks noChangeAspect="1"/>
          </p:cNvPicPr>
          <p:nvPr/>
        </p:nvPicPr>
        <p:blipFill>
          <a:blip r:embed="rId2"/>
          <a:stretch>
            <a:fillRect/>
          </a:stretch>
        </p:blipFill>
        <p:spPr>
          <a:xfrm>
            <a:off x="3103880" y="3568700"/>
            <a:ext cx="5982970" cy="3056890"/>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500"/>
                            </p:stCondLst>
                            <p:childTnLst>
                              <p:par>
                                <p:cTn id="19" presetID="22" presetClass="entr" presetSubtype="8" fill="hold" nodeType="afterEffect">
                                  <p:stCondLst>
                                    <p:cond delay="0"/>
                                  </p:stCondLst>
                                  <p:childTnLst>
                                    <p:set>
                                      <p:cBhvr>
                                        <p:cTn id="20" dur="500" fill="hold">
                                          <p:stCondLst>
                                            <p:cond delay="0"/>
                                          </p:stCondLst>
                                        </p:cTn>
                                        <p:tgtEl>
                                          <p:spTgt spid="127"/>
                                        </p:tgtEl>
                                        <p:attrNameLst>
                                          <p:attrName>style.visibility</p:attrName>
                                        </p:attrNameLst>
                                      </p:cBhvr>
                                      <p:to>
                                        <p:strVal val="visible"/>
                                      </p:to>
                                    </p:set>
                                    <p:animEffect transition="in" filter="wipe(left)">
                                      <p:cBhvr>
                                        <p:cTn id="21"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341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端口是指为了标识同一计算机中</a:t>
            </a:r>
            <a:r>
              <a:rPr lang="zh-CN" sz="1800" dirty="0">
                <a:solidFill>
                  <a:schemeClr val="tx1">
                    <a:lumMod val="65000"/>
                    <a:lumOff val="35000"/>
                  </a:schemeClr>
                </a:solidFill>
              </a:rPr>
              <a:t>，</a:t>
            </a:r>
            <a:r>
              <a:rPr sz="1800" dirty="0">
                <a:solidFill>
                  <a:schemeClr val="tx1">
                    <a:lumMod val="65000"/>
                    <a:lumOff val="35000"/>
                  </a:schemeClr>
                </a:solidFill>
              </a:rPr>
              <a:t>不同程序访问网络而设置的编号。每个程序在访问网络时都会分配一个标识符，程序在访问网络或接受访问时，会用这个标识符表示这一网络数据属于这个程序。端口号其实是一个16位的无符号整数(unsigned short)，也就是范围为0~65535。不同编号范围的端口号有不同的作用。低于256的端口是系统保留端口号，主要用于系统进程通信，如 WWW服务使用的是80 号端口，FTP服务使用的是21号端口。不在这一范围内的端口号是自由端口号，在编程时可以调用这些端口号。</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域名是用来代替IP地址来标识计算机的一种直观名称，如百度IP地址是</a:t>
            </a:r>
            <a:r>
              <a:rPr sz="1800" dirty="0">
                <a:solidFill>
                  <a:srgbClr val="00B0F0"/>
                </a:solidFill>
              </a:rPr>
              <a:t>180.97.33.108</a:t>
            </a:r>
            <a:r>
              <a:rPr sz="1800" dirty="0">
                <a:solidFill>
                  <a:schemeClr val="tx1">
                    <a:lumMod val="65000"/>
                    <a:lumOff val="35000"/>
                  </a:schemeClr>
                </a:solidFill>
              </a:rPr>
              <a:t>，没有任何逻辑含义，不便于记忆。一般选择 </a:t>
            </a:r>
            <a:r>
              <a:rPr sz="1800" dirty="0">
                <a:solidFill>
                  <a:srgbClr val="00B0F0"/>
                </a:solidFill>
              </a:rPr>
              <a:t>www.baidu.com</a:t>
            </a:r>
            <a:r>
              <a:rPr sz="1800" dirty="0">
                <a:solidFill>
                  <a:schemeClr val="tx1">
                    <a:lumMod val="65000"/>
                    <a:lumOff val="35000"/>
                  </a:schemeClr>
                </a:solidFill>
              </a:rPr>
              <a:t>这个域名来代替IP地址。可以使用命令 ping www.baidu.com来查看该域名对应的iP地址。</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237740"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IP地址、端口与域名</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二、TCP/IP</a:t>
            </a:r>
            <a:r>
              <a:rPr lang="zh-CN" altLang="en-US" sz="3200" b="1" dirty="0">
                <a:solidFill>
                  <a:srgbClr val="2676FF"/>
                </a:solidFill>
                <a:ea typeface="微软雅黑" panose="020B0503020204020204" charset="-122"/>
              </a:rPr>
              <a:t>协议</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10970895" cy="424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套接字(socket)也叫套接口,在网络中用来描述计算机中不同程序与其他计算机程序的通信方式。人们常说的套接字其实是一种特殊的IO接口，也是一种文件描述符。套接字分为以下3种类型。</a:t>
            </a:r>
            <a:endParaRPr sz="1800" dirty="0">
              <a:solidFill>
                <a:schemeClr val="tx1">
                  <a:lumMod val="65000"/>
                  <a:lumOff val="35000"/>
                </a:schemeClr>
              </a:solidFill>
            </a:endParaRPr>
          </a:p>
          <a:p>
            <a:pPr>
              <a:lnSpc>
                <a:spcPct val="150000"/>
              </a:lnSpc>
              <a:spcBef>
                <a:spcPct val="0"/>
              </a:spcBef>
              <a:buNone/>
            </a:pPr>
            <a:r>
              <a:rPr sz="1800" dirty="0">
                <a:solidFill>
                  <a:schemeClr val="tx1">
                    <a:lumMod val="65000"/>
                    <a:lumOff val="35000"/>
                  </a:schemeClr>
                </a:solidFill>
              </a:rPr>
              <a:t>（1）流式套接字（SoCK_STREAM）</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流式套接字提供可靠的、面向连接的通信流。它使用TCP，从而保证了数据传输的正确性和顺序性。</a:t>
            </a:r>
            <a:endParaRPr sz="1800" dirty="0">
              <a:solidFill>
                <a:schemeClr val="tx1">
                  <a:lumMod val="65000"/>
                  <a:lumOff val="35000"/>
                </a:schemeClr>
              </a:solidFill>
            </a:endParaRPr>
          </a:p>
          <a:p>
            <a:pPr>
              <a:lnSpc>
                <a:spcPct val="150000"/>
              </a:lnSpc>
              <a:spcBef>
                <a:spcPct val="0"/>
              </a:spcBef>
              <a:buNone/>
            </a:pPr>
            <a:r>
              <a:rPr sz="1800" dirty="0">
                <a:solidFill>
                  <a:schemeClr val="tx1">
                    <a:lumMod val="65000"/>
                    <a:lumOff val="35000"/>
                  </a:schemeClr>
                </a:solidFill>
              </a:rPr>
              <a:t>（2）数据报套接字（SoCK_DGRAM）</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数据报套接字定义了一种无连接的服务，数据通过相互独立的报文进行传输，是无序的，并且不保证是可靠、无差错的。它使用UDP协议。</a:t>
            </a:r>
            <a:endParaRPr sz="1800" dirty="0">
              <a:solidFill>
                <a:schemeClr val="tx1">
                  <a:lumMod val="65000"/>
                  <a:lumOff val="35000"/>
                </a:schemeClr>
              </a:solidFill>
            </a:endParaRPr>
          </a:p>
          <a:p>
            <a:pPr>
              <a:lnSpc>
                <a:spcPct val="150000"/>
              </a:lnSpc>
              <a:spcBef>
                <a:spcPct val="0"/>
              </a:spcBef>
              <a:buNone/>
            </a:pPr>
            <a:r>
              <a:rPr sz="1800" dirty="0">
                <a:solidFill>
                  <a:schemeClr val="tx1">
                    <a:lumMod val="65000"/>
                    <a:lumOff val="35000"/>
                  </a:schemeClr>
                </a:solidFill>
              </a:rPr>
              <a:t>（3）原始套接字</a:t>
            </a:r>
            <a:endParaRPr sz="1800" dirty="0">
              <a:solidFill>
                <a:schemeClr val="tx1">
                  <a:lumMod val="65000"/>
                  <a:lumOff val="35000"/>
                </a:schemeClr>
              </a:solidFill>
            </a:endParaRPr>
          </a:p>
          <a:p>
            <a:pPr>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原始套接字允许对底层协议（如IP或 ICMP）进行直接访问，其功能强大但使用较为不便，主要用于一些协议的开发。</a:t>
            </a:r>
            <a:endParaRPr sz="1800" dirty="0">
              <a:solidFill>
                <a:schemeClr val="tx1">
                  <a:lumMod val="65000"/>
                  <a:lumOff val="35000"/>
                </a:schemeClr>
              </a:solidFill>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066925"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套接字（socket）</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Lst>
  </p:timing>
</p:sld>
</file>

<file path=ppt/theme/theme1.xml><?xml version="1.0" encoding="utf-8"?>
<a:theme xmlns:a="http://schemas.openxmlformats.org/drawingml/2006/main" name="1_蓝色模板">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雅黑+Arial">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96633">
            <a:alpha val="52000"/>
          </a:srgbClr>
        </a:solidFill>
        <a:ln w="12700" cap="flat">
          <a:noFill/>
          <a:miter lim="400000"/>
        </a:ln>
      </a:spPr>
      <a:bodyPr wrap="square" lIns="0" tIns="0" rIns="0" bIns="0" numCol="1" anchor="ctr">
        <a:noAutofit/>
      </a:bodyPr>
      <a:lstStyle>
        <a:defPPr algn="ctr" defTabSz="1088390">
          <a:defRPr sz="2100">
            <a:solidFill>
              <a:prstClr val="black">
                <a:lumMod val="85000"/>
                <a:lumOff val="15000"/>
              </a:prstClr>
            </a:solidFill>
            <a:latin typeface="微软雅黑" panose="020B0503020204020204" charset="-122"/>
          </a:defRPr>
        </a:defPPr>
      </a:lstStyle>
    </a:spDef>
    <a:lnDef>
      <a:spPr>
        <a:ln w="19050">
          <a:solidFill>
            <a:srgbClr val="86A051"/>
          </a:solidFill>
        </a:ln>
      </a:spPr>
      <a:bodyPr/>
      <a:lstStyle/>
      <a:style>
        <a:lnRef idx="1">
          <a:schemeClr val="accent3"/>
        </a:lnRef>
        <a:fillRef idx="0">
          <a:schemeClr val="accent3"/>
        </a:fillRef>
        <a:effectRef idx="0">
          <a:schemeClr val="accent3"/>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item1.xml><?xml version="1.0" encoding="utf-8"?>
<s:customData xmlns="http://www.wps.cn/officeDocument/2013/wpsCustomData" xmlns:s="http://www.wps.cn/officeDocument/2013/wpsCustomData">
  <extobjs>
    <extobj name="ECB019B1-382A-4266-B25C-5B523AA43C14-1">
      <extobjdata type="ECB019B1-382A-4266-B25C-5B523AA43C14" data="ewoJIkZpbGVJZCIgOiAiMTY1MjI1NjYwMzgwIiwKCSJHcm91cElkIiA6ICI3NTczMDEzNDIiLAoJIkltYWdlIiA6ICJpVkJPUncwS0dnb0FBQUFOU1VoRVVnQUFBYllBQUFJUENBWUFBQUFmSlB0UUFBQUFDWEJJV1hNQUFBc1RBQUFMRXdFQW1wd1lBQUFnQUVsRVFWUjRuT3pkZVhnVDFmNC84UGRNbXJUcG11NExMVUt0VmtDUUJoUmNRUVN2SWw0QkFaY2ZLaXJMRnhHOWlpSXFJTWltVjFDdnVGd1ZGVUVCRVJFVUVMVnNnaUp5YVF1bFF0bGFDcVg3M3FSdGxwbmZIMmxEMDczUU5tbnlmajBQVDVNejJ5ZGhUajV6enB5WkFZ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nNTMkh2QUtoZENBQ0NBTGdEcUxSekxFUkVIY3JOM2dGUWc1VGg0ZUV2MVM3SXlzcGFHQkVSTWEraG1Tc3JLODhWRmhaK1Z2TStMQ3hzZGtSRXhPc1hMbHlZbTUyZHZhQ1piUVdyVktyQTJnVUdnNkVBZ0tCU3FRSWFLTTlyelFjaEl1cG9ncjBENkV5MFdxM2MxUFNFaEFUcjk2blJhRVlGQndjLzQrbnBxUlZGMGNOa011VmV1SERoMVlLQ2dsVzExeVBMc3Rsa01tVVZGeGQvZSs3Y3Vka0E5QUM4dFZwdFdkMTFON2I5OHZMeWZTZE9uTGdWQUVKQ1FtWkVSa1l1YlNyT3NyS3lIU2RQbmh3S0FGMjZkRmthR2hvNm8vYjBuSnljWllJZ3VJV0VoRHhidHp3ek0vT0ZwdFpOUkdSdmJMRzFRbloyOXBzQUlJcWlPaVFrNUpuYVpiVkZSa2ErRlJJUzhvTFpiQzR0S1NuWlpEUWE4OVZxOWJWS3BmS0sydlBsNXVhK0o0cWloMGFqR1JNY0hQeWNJQWcrR1JrWmsycE5YeXFLb250UVVORDBtckw4L1B3dk16SXlIZ2NnQXdqVmFyWFpraVNWQVFqczFxM2I4b0NBZ0ljQVFLL1hKeFFVRkh4UnM1eUhoMGZQNE9EZ0tRQkVuVTczdjdveDF5VGx1c216c1hJaUlrZkZ4TllLRnk1Y21GWDlNcWdtc2RVcUF3Qm9OSnI3UWtKQ1hqQVlET2RPbno1OVMwVkZSVWF0eWNyYTg1NC9mMzRCZ1B5Q2dvTDFzYkd4OGY3Ky92ZlhUbXhHbzdGQW9WQjQxSTBqTkRUMHBlcHVTUVVBbEpXVjdRME1ETHduSUNEZ29mejgvQzg5UER4aXZMMjliNVlrcVNRdkwrOGRiMi92dTRLQ2dwNDBtODJHN096c1dUazVPZitwdTg3R0VoY1RHaEYxTmt4c2JTd29LT2daQU1qS3lucTFUbElEQUdORHk1ak41ak1BSUFpQ1RSTHIwcVhMa29ibUx5b3EydVRtNXVZalNaSlVWVldWVmxoWXVBcUF5V0F3bkNrckswdnc4dks2c1h2MzdsOTRlM3ZmN3UzdGZUc0F5TEpzeXMzTlhhRFQ2WGJBTXJDa0dJQXBNelB6emJ5OHZCVzExNjlRS0RRQXBOemMzUCtxMWVvb3RWb2RWMUpTc3JlaW91SlU2NzhSSXFLT3hjVFd4cnk4dlBvQmdFNm4rNjJGaS9pSGhJVE1CSUR5OHZJZDFXVWlZRGtYSm9xaW01ZVgxNkNhbVlPQ2doNExDZ3A2clBZS3VuYnQrbDV1YnU3U3dNREFpVXFsTWdMVjUwNk5SbU5tV1ZuWkhtOXY3MXRWS2xWVWVIajRndkR3OEFVQWtKK2YvMmx4Y2ZIR21KaVluMW9TWkVSRUJBRGI4NGhFUkk2SWlhMk5pYUtvQmdCQkVNek56YXZWYXEwakRDc3JLNDluWm1ZK1ZiTWFBQ2d0TFkxWEtCUWV0Uk9iWHE5UDFPbDBld1JCVUJ1Tnh2UEJ3Y0hUWlZtV2RUcmQ3MzUrZnFOTFMwdDM2Zlg2QXlhVHFUZ3dNUENSOHZMeTM5TFQwLytmU3FYcTZlM3RQZERMeTZ1M1NxV0t6cy9QLzY5ZXIwODlldlJvajVwMXU3bTVlWFh2M24ydHU3djdWUUJRVUZEd1dWWldWcE1EVVlpSUhBMFRXeHN6R0F6cDd1N3VWNnRVcWdFVkZSWG5tNW8zTnpmM1BVbVNpblU2WFhKSlNja1BBQXpWazl5Qmhyc2lUU1pUVG1CZzRLU2lvcUx2aTRxSzFvU0hoNzllVUZEd3VjbGt5aXNwS2RrR0FFcWxNdExYMTNlWXI2L3ZuYUlvZXFoVXF1NDF5NXZONXFyUzB0SmY5SHA5QWdBZkFLS0hoOGNWM3Q3ZU53WUdCajZ1VkNxN1pHVmxMUklFd1Mwc0xHeW1XcTN1VTFCUThGVjVlZmxCV1pZdndISmVyOW1rVFVSa0wweHNiYXl3c0hCOWVIajQ3QzVkdWl3b0tTblpEYUNnMW1RMWdJcWFOeldEUitxdXc5M2QzUThBU2twS3Rpb1VDbDl2Yis5YmE2WVpESWFjc3JLeVBZR0JnZi9QM2QwOUJvQlFXRmo0cFVxbHVqWXNMT3lsdXV2eTl2YSt6ZHZiKzdiYVpXVmxaVHZ5OHZJKzhQWDF2U1VtSm1ZYkFNaXlYRlZlWHI0M016UHpoY0xDd3AwQXhLcXFxbVBCd2NGUFIwVkYvYWQ2SGtOaVlxSWZtTmlJeUlFeHNiV3hyS3lzTi96OC9JWjdlbnBxKy9UcDgzZHhjZkZtV1paMWFyVzZYMmxwNlk3czdPejV6YTNEdzhPakd3QVVGUld0OHZEdzZGazdzUUhBK2ZQbm4vZjE5UjNxN2UwOVVLZlQ3U2tySzlzTFlHOVJVZEZYQUJBUUVQQkF0MjdkMWxWV1Z2Nzk5OTkvWHd2THBRSHc4dklhR2hzYis2dkpaQ29BZ05MUzBwOXljbktXaFlhR3poQUV3ZDNIeDJlb2o0L1BVTFZhdlV3VVJZL2c0T0JwdGJlYm01djdQbmduRXlKeWNLSzlBM0JDdXVQSGp3L0t5Y2xaYkRhYlN3TURBeWNFQkFUOG41dWJXMUJsWldWeVMxYWdWcXR2QklDS2lvcHpDb1VpdVBZMGhVTGhHUlFVTkZrUUJCVUFlSGg0YUlPQ2dpYkQwa1VZRUJrWitXYTNidDNXeUxKc3pNakltQW9nR0lBS2dKdEdvN2tkQUl4R1kzYnRkWnBNcHNLRWhJVGdoSVNFWUxQWlhGcFRialFhczJyS1RTWlRJYW9USkJHUkkyT0w3ZExrTnpNNnNEd3pNL1BWek16TVZ4dWEyTnpJUXJWYTNjTnNOcGVGaDRmUDFHZzBJODFtYzFITk5GOWYzNkVLaGNKZmtxU0t3c0xDOVVGQlFZOUZSRVFzVVNxVndXRmhZWE1FUVhBM21VeTVaOCtlZmFTOHZQeTNYcjE2blhaM2Q0K3VXVjZXWlhOeGNmRjN0YmZuNXVZV1VIc2dTdzJsVWhuZVVEa1JrU05qWW5OQWFXbHAwOExDd3A0eUdBd25SRkYweTh2TCt4SUFxcXFxVW91S2lqYXBWS3F1dWJtNWIrdjErditWbHBiK29GQW9mQXNLQ3I3ejh2SWFXRjVldmk4N08vc2pBS1VBa0plWHQweXRWZytVWmRrc1NWSitRVUhCeG9xS2l2MDEyektiemJsNnZmN0E4ZVBIUndEQU5kZGM4NVBaYk00MW1VeHVaV1ZsdTArZVBEbTJ1bnlMMld6T3RjUFhRVVJFUkVSRVJFUkVSRVJFUkVSRVJFUkVSRVJFUk9TQ1hPSk83VnF0ZGoyQXNmYU93d1VVU0pMVVB5a3BLZDNlZ1JDUjYzS1ZPNDh3cVhXTVFGRVU3N0YzRUVUazJsenFBdTFEdTRiYU93U25OV1AyWWV6K1BRK1NKR1hhT3hZaWNtMnUwbUlqSWlJWHdjUkdSRVJPaFltTmlJaWNDaE1iRVJFNUZTWTJJaUp5S2t4c1JFVGtWSmpZaUlqSXFUQ3hFUkdSVTJGaUl5SWlwK0pTZHg1eFZQMXVqd2NBN05nMENCby81V1d2VDVZQm9jNWRRSXRMakhoMDZsL1ErQ21oVW9uSXZGQ0JWZis5QWNHQjdwZTlQU0lpUjhJV214T1p1eVFGZDk3L0cwcEtqZldtTFZ4MkRKbFpGWmoxcjJ2d3l2TTlrRjlnd056RktYYUlrb2lvZlRHeE9aR3R2MlNob05CUXIveHdTZ2wyN2MzRjlYRUI2Qm5yaStncnZIRGJ6VUg0SzZFUSsvN010ME9rUkVUdGgxMlJMWlQ4ZHduZS92QUVqcDhvZzBvbFl2eTRycGowYURRQVM5ZmZ1bzBaK09iNzg4aktxVUNBUm9WLzNoMkJ5WTlGUTZHNDJDZTRmVWMydmx4N0ZtbG5kVkNxQk15WUZvdVJ3eU5zdHBPYlg0VnhqKzlIV2JrSmkrZjB4aitHaEFJQTRuZm5ZTVhxTktSbjZPSGo0NGE3N2dqRDlFa3hVS2tzeHlZMTNaa0FjTWZJUFFBdTN2UjU4MWJMZlltSERncXh6ak5zY0NoMjc4dkQ5MXN6Y2N2QW9MYit1b2lJN0lhSnJZVm12bllFdWZsVkdIUlRNSUtEM0ZGbGtLelR2dDZRZ1hjK1BJSGdRSGVNK1djay92aXJBQ3RXcDZHeVNzSnpVNjhDQUd6NUpRdXZMVW1CdTd1STRjUENJQWlBVG1lcXQ1MkZTLzlHV2JrSkQ0L3BhazFxUCsvTXdTc0xrdEd0cXhmR2pvekUwV01sV0xNaEEyYXpqSm5QeEFJQUpqelVEU3ZYcGdNQUhod2RCUTkzaFhXZENVZUtBUUM5ZXZoYXkzcjM5TE5NTzF6Y2RsOFNFWkVEWUdKcklaTkpCZ0RjTkNBUUk0ZDNnWnZieFpiWSt1L1BBUURtemVxSmdmMERjZWFzRG1NbjdNZkdIOC9qMlNreEVFVUJLOWVrQXdCZW45VUxRd2VITnJpTlRkc3k4ZnVCQW1qNytPTmYvM2VWdFh6RnFqTUFnUDU5L2FGU2lyajZTaDhjU1NuQnp6dXpyWWx0K3VRWWEyS2I5R2kwelNDVTdKeEtBTEFaS0JJU2JIbGRXbWFFdnNJTVQvWEZSRWhFMUpueEhGc0x6WG14QjBKRFBMRGtuZU80ZSt4ZWJQMGx5em90TzllU09LSzdlUU1Bcm9qMEJBRG9LOHlvcURRREFNNWw2Z0VBY1gzOEc5MUdUWUljZlc4WG15N01qT3BsTi94d0hpdlhwbVBERCtjQldFWTZ0b1FrVzVLeVVHdW9wRkQ3NGVseWkxWkRSTlFwTUxHMTBDMERnN0JsN2MxNGMxNGZGQllic0hEcE1SaXF1eU5EZ2l5dG40eHpsZ1IwOXJ6bHI2K1BFcDVxUzZNNFFLTUNBQ1FmSzJsMEc4OC9kVFVFQVZqNmZpcHk4cXFzNVlIK2xtWFhmRElBaDNZTnRmblhFSU5Sc25sZkUxOSt3Y1YxNWxXLzl2SjBnNmNuVzJ0RTVEeVkyRnBvN09OL1l0a0hKeEMvT3djQTRPR2hzTGFxeHR3WENRQ1lzL2dvM2xxZWloZm1IQVlBUER3bXlubzkyZGlSRitkWnRPd1k1cjM1Tjc3Nk5zTm1HLzNqQWpCdVpCU0tTNHg0K2ZWa21NMldwdFRvRVpabHA4OUt4QnZ2SHNmYkg1N0F0QmNURWI4bjEyYjUwT3J1eGRrTExkdW9jZDIxR2dCQVNtcXB0U3lsT3NGZWQ2M2Y1WHd0UkVRT2g0bXRoZncxU216ZWRnRjdmczlENzU1K2VIdmhkZGJFOXRpRDNUQjljZ3pjM0VSOHUvazhEQVlKVDArTXdaUGp1MXVYZi96aDdwZytPUVorUGtwczJuWUJmL3lWMytERjBjOU1pVUZVRjA4Y1BscU01WitlQWdBOE1iNGJucDF5RlR6VmJ0aTRKUlBmYjhsRVpaVVozYUk4YlpaOTVma2U2Qkt1UnVLUllwdGgvUGZjR1E0QWlOK1RZeTJyU1lyMzNtVTdLcE9JcUxNVG1wK2w4OU5xdFRLQVJydnVYTUhVR1FrNG1GaUlyejRlQUUrMUFtTW03RWZQV0Y5OHZydy9SUEh5ZDRNWnN3OWo5Kzk1a0NScFZGSlMwcVkyQ0ptSTZKSndWS1NMV1BCS0wweVlkaENMM3o0R3RZY0NBUm9WbHN6dDNTWkpqWWpJa1RDeHVZaWdRSGRzV1hlTHZjTWdJbXAzUE1kR1JFUk9oWW1OaUlpY0NoTWJFUkU1RlNZMklpSnlLa3hzUkVUa1ZKallpSWpJcVRDeEVSR1JVMkZpSXlJaXArSlNGMmhQbTVsZzd4Q2NWdXFKTW51SFFFUUV3RVVTbXl6TDVZSWdlUDk1c05EZW9UZzlVUlFyN1IwREViazJsMGhza2lRTkZBU2hwNzNqYUNsUkZOY0RnQ1JKNCt3ZFN5dnBrNUtTZnJWM0VFUkU1R0MwV3ExYzgwUUNJaUpxSFE0ZUlTSWlwOExFUmtSRVRvV0pqWWlJbkFvVEd4RVJPUlVtTmlJaWNpcE1iRVJFNUZTWTJJaUl5S2tJOWc2QWdMNTkrMDRVUmZIVFptYWJuNUNRTUs4ajRpRWk2c3pZWW5NQUpwUHA1K2Jta1NUcDY0NkloWWlvczJOaWN3QkhqeDQ5QitCQVk5TmxXVTVKU2tvNjJZRWhFUkYxV2t4c2ptTmRFOU8yZDFnVVJFU2RIQk9iZzVBa2FXdGowMlJaL3Fvall5RWk2c3lZMkJ4RWRWZGpjdDF5V1paUEpTVWxKZGtoSkNLaVRvbUp6WUZJa3JTMmJwa2dDTC9ZSXhZaW9zNktpYzJCbU0zbUxYWExPQnFTaUtoMWVCMmJZeEcwV3UwcEFORUFJTXR5Wm1KaVloUUFQcHVOaUtpRjJHSnpMTElzeTdWYmFEK0RTWTJJcUZXWTJCeU1MTXMvMW5wYjc1d2JFUkZSWjZPSWk0dTdvTlZxOHdBbzdCME1FVkZuNDJidkFLZ2VNNEExc2l5SFY3OG1JcUpXY0luQkkxcXRkajJBc2ZhT3d3VVVTSkxVUHlrcEtkM2VnUkNSNjNLVmMyeE1haDBqVUJURmUrd2RCQkc1TnBmcWlqeTBhNmk5UTNCYU0yWWZ4dTdmOHlCSlVxYTlZeUVpMStZcUxUWWlJbklSVEd4RVJPUlVtTmlJaU1pcE1MRVJFWkZUWVdJaklpS253c1JHUkVST2hZbU5pSWljQ2hNYkVSRTVGU1kySWlKeUtreHNSRVRrVkZ6cWxscnRxZC90OFFDQUhac0dRZU9uYkhDZWh5WWVnRTV2d25lcmJvVFM3ZEtQS1JyYVZuR0pFWTlPL1FzYVB5VlVLaEdaRnlxdzZyODNJRGpRL1pLM1EwVFVHYkhGMW9FZWVhQXJKanpjN2JLU1dtTVdManVHekt3S3pQclhOWGpsK1I3SUx6Qmc3dUtVTnQ4T0VaR2pZNHV0QXcwZkZ0NHU2ejJjVW9KZGUzTnhmVndBZXNiNkFnQnV1emtJdS9mbFlkK2YrYmhsWUZDN2JKZUl5QkV4c2JXeFAvOVhnRTlXbnNHRjdFcjA3YTNCZ2xkN1dic0Q2M1loMXJ4LzYvVSsrSGpsR1p6TjBLTnJsQ2ZteitxSkhsZGJFcFFreWZqbzh6UFl1T1U4REFZSkQ0eU9xcmZOelZzdE45UWZPaWpFV2pac2NDaDI3OHZEOTFzem1kaUl5S1d3SzdLTnZmZnhTZHpRTHdDaEllNDRtRmlJaFV1UE5idk1PeCtlaExhUFB5TENQSEE2clJ4TDNqbHVuYlo2ZlFZKy96b05naURnM3JzaUVMODd0OTd5Q1VlS0FRQzlldmhheTNyMzlMTk1PMXg4dVIrSmlLaFRZWXV0amMxL3VSZXVqd3ZBbWJNNmpKMndIL3NQRnNCa2t1SG0xdmpEeWhmT3ZoYlg5ZkxEc1JPbEdEL2xMNlNlS3JOTzIvamplUURBbkJkN1lOQk53VGlYcWNmSThYL1lMSitkVXdrQU5nTkZRb0l0cjB2TGpOQlhtT0dwVnJUWlp5UWljbVJzc2JXeG1PN2VBSURJY0RVQXdHeVdVV1V3TjduTUZaR2VBSUR3VU1zeUpwTnNuWlpWbmJScXVpYTdWSyszTmttMnpDOElGNU9uZ0ZxSlZLNjdCQkdSODJKaWEyT1pXUlVBZ0w5VFN3RUF2ajVLZUhsZWVzUFkxOGN5blAvc09SMEE0UGpKc25yemhBUlpXbWY1QlZYV3NyenExMTZlYnZEMFpHdU5pRndIdXlMYjJFdnprakg0bG1EczJtczVGemJxbm9qTFd0L3R0d1JqNDVaTXpGNlVncUdEUXZEYkgvbjE1cm51V2cyeWNyS1JrbHFLMkt0OEFBQXB4MHFxcC9sZDF2YUppRG9idHRqYTJQQmg0ZGoyYXpaMGVqUEdqWXpDVTAvR1hOYjYvalgxS2d3YkhJcXljaU4rM1oyREo4ZDNxemZQUFhkYUxpT0kzNU5qTFl2ZlkwbXM5OTUxZVltVmlLaXphWHhFZ3hQUmFyVXlBQnphTmRUZW9iU2JxVE1TY0RDeEVGOTlQQUNlYWdYR1ROaVBuckcrK0h4NWY0aGkrLzgzejVoOUdMdC96NE1rU2FPU2twSTJ0ZnNHaVlnYXdhNUlKN0hnbFY2WU1PMGdGcjk5REdvUEJRSTBLaXlaMjd0RGtob1JrU05oWW5NU1FZSHUyTEx1Rm51SFFVUmtkenpIUmtSRVRvV0pqWWlJbkFvVEd4RVJPUlVtTmlJaWNpcE1iRVJFNUZTWTJJaUl5S2t3c1JFUmtWTnhxZXZZcHMxTXNIY0lUaXYxUlAyYk14TVIyWU5MSkRaWmxzc0ZRZkQrODJDaHZVTnhlcUlvVnRvN0JpSnliUzZSMkNSSkdpZ0lRazk3eDlGU29paXVCd0JKa3NiWk81WlcwaWNsSmYxcTd5Q0lpTWpCYUxWYXVlYkd6VVJFMURvY1BFSkUxSEhjQVBBaGllMk1pWTJJcUFQNCsvdmZxOVZxcTNyMTZ2VlhDeGNSdzhMQ1pzYkV4T3dBNE4zSVBPNEJBUUdQKy9yNjNsTjNRbWhvNkwrdXZQTEtMWmNjY0NmbUV1ZllpSWlBaTg5bWJFeENRb0wxT1U4YWpXWlVjSER3TTU2ZW5scFJGRDFNSmxQdWhRc1hYaTBvS0ZoVmV6MnlMSnROSmxOV2NYSHh0K2ZPblpzTlFOL1V0dHpkM2ErdU82MnFxaW8xSlNYbG1qcXpTdDdlM3JmNyt2b09DUXNMbTVxZG5mMVdBNnNUdW5UcHNrU1NwSXFVbEpSZnZMeThla1pIUi8rY25wNCsxdDNkdmErZm45ODlBTkM3ZCsvczdPenNoWGw1ZWU4MytRVTVDU1kySW5JWjJkblpid0tBS0lycWtKQ1FaMnFYMVJZWkdmbFdTRWpJQzJhenViU2twR1NUMFdqTVY2dlYxeXFWeWl0cXo1ZWJtL3VlS0lvZUdvMW1USEJ3OEhPQ0lQaGtaR1JNcXBsdU1wbHljM0p5bGpRVlU1Y3VYZDZwZWQyclY2L2o3dTd1c1hYbmlZaUkrSGRFUk1TL2E5N1hKTUxnNE9DSlZWVlZKMFZSOUFvSkNabGVXVmw1VEtsVWh2cjcrei9oNmVuWkJ3REN3OE5uSzVYS1VGRVVHMnYxT1IwbU5pSnlHUmN1WEpoVi9US29KckhWS2dNQWFEU2ErMEpDUWw0d0dBem5UcDgrZlV0RlJVVkdyY25LMnZPZVAzOStBWUQ4Z29LQzliR3hzZkgrL3Y3MzEwNXNack81S0NjbjU0UEl5TWhGS3BVcXVyQ3djSlZlcno5UmV4MjFFMXVOcXFxcTFNWStRKzNFRnhVVnRiem10YWVuWjF4R1JzWlVBQWdLQ3BwUVV4NGVIcjZnc1hVNUt5WTJJcUphZ29LQ25nR0FyS3lzVitza05RQXdOclNNMld3K0F3Q0NJSGpVbENVa0pLZzlQVDE3eDhiRzd2UHk4cm9CQURRYXpmMjFsNU5sMlpTUWtLQUdJTlV1YjZCYjBxcDJOMlpwYWVtVzB0TFNYYUlvdW1rMG10RWVIaDdSMmRuWjh4dGFUcUZRZURSVTdveVkySWlJYXZIeTh1b0hBRHFkN3JjV0x1SWZFaEl5RXdES3k4dDMxQlJHUlVVdERnNE9mdFpvTk9ZQVFINSsvc2NaR1JtenZiMjllM1h0MnZWRGxVclZQVDA5L1NFQWwzeFRBNVZLZGFWU3FUd2h5N0xCdzhPamwwcWw2dTdtNWhiUzJQd1hMbHlZZDZuYjZreVkyQnhBMzc1OUo0cWkrR25kOGpvbm1PY25KQ1RNNjdpb2lGeVRLSXBxQUJBRXdkemN2RnF0TnEvbWRXVmw1ZkhNek15bmF0NFhGeGQvVjFGUmNUdy9QMzkxMTY1ZDN3NEtDdnEvd01EQXh3VkJVRW1TVko2ZW52NVFjWEh4MXJxYkJ5em4ybG9TYTFWVjFRa1BENDhZU1pMS0tpc3JVNDRmUHo2d1psclBuajMvRmtYUjgralJvOTFhc2k1bndzVG1BRXdtMDg4cWxhckplU1JKK3JxRHdpRnlhUWFESWQzZDNmMXFsVW8xb0tLaTRueFQ4K2JtNXI0blNWS3hUcWRMTGlrcCtRR0FBUURVYXZXTndjSEJUNnRVcXRpb3FLajNCRUZ3TjV2TlpXVmxaVDhybGNxdVhsNWUvYU9qb3pmSnNtd3lHbzFaSnBNcEp5MHQ3ZitKb3VnTDJKNUhheWJXTkI4Zm4zK1lUS2FDaW9xS294RVJFZlBDd3NKZXF6MVA3UVBraElRRUh3RGxyZjFPT2hzbU5nZHc5T2pSYzFxdDlnQ0FBUTFObDJVNUpTa3A2V1FIaDBYa2tnb0xDOWVIaDRmUDd0S2x5NEtTa3BMZEFBcHFUVllEcUtoNVV6TjRwTzQ2S2lvcXpxalZhcTFTcVl5U0pLbENwOVA5V2xaV3RsK1daUU9BQTZXbHBiOTRlM3NQVkt2VldvUEJrRzR5bVFxcXFxcXlsVXBsU0VWRnhkRmp4NDcxYml5Kzd0Mjdyek1ZREprQVlEQVlNdHpkM2FNVkNvVi9TVW5KZHdxRlFnTUFlWGw1SHdRSEIwK3IrVnRhV3ZxenI2L3ZQOXJtRzNKOFRHeU9ZeDBhU1d3QXRuZGtJRVN1TENzcjZ3MC9QNy9obnA2ZTJqNTkrdnhkWEZ5OFdaWmxuVnF0N2xkYVdycWpzY0VaZGVTa3BLVEUxZ3pmOS9YMUhlSHI2enVpb1JuUG5UczNzNktpNGsrTlJuTWZBRUd2MXljMXRlSzB0TFFIcTE4SzVlWGxPOVBUMHlkMDc5NTlqWmVYMTIwR2d5RURBSEp5Y3Q0UERnNmVWdk8zckt4c094TWJkVGhKa3JhS29saHYyQzhBeUxMOFZVZkhRK1RDZE1lUEh4L1VwVXVYbHpVYXpiakF3TUFKa2lTWmpVWmpXbVZsWmZLbHJQRE1tVE9qNnBiNSsvcy82Ty92LzBETis2Q2dvR2tBVUZwYTJ0SURXWi9ZMkZockVsU3IxWDBNQnNPcGhtYVVaZG1sZnV0ZDZzTTZzcVNrcEpOYXJUWVpnRTBYaEN6THA1S1NrcG84Z2lPaVZzdXZmWmVSQnBSblptYSttcG1aK1dwREU1dFp0cDdvNk9qdm01bkZYYVZTUlpwTXB0eWlvcUx2V3JqYTB2ejgvT1U2bmU1Z1FVRkJQSUNzaUlpSWVRM05HQmtaK1JZc2x4UTBlTG1DczJGaWN5Q1NKSzBWUmRFbXNRbUM4SXU5NGlHaXRwR1NrbkpWM2JMUTBOQm5nb0tDcGxlL3JUcDkrdlM5YXJXNk4xb3gvRDhqSStPWjJ1OUxTa28yVlZWVnBSc01oclRVMU5RNGc4R1FkdXpZc1J0OWZYMXZyS3lzVEFGUWRWa2ZwSk5vMVZFSHRhL2V2WHYzVmlxVlIycVhTWkowYzFKUzBoLzJpb21JcUxOaFluTXNnbGFyUFFVZ0dnQmtXYzVNVEV5TUFzQm5zeEVSdFJBZlcrTllaRm1XYTErdjlqT1kxSWlJV29XSnpjSElzdnhqcmJkcjdSWUlFUkZSRzFIRXhjVmRxTDVWajhMZXdSQVJkVFljRmVsNHpBRFd5TEljWHYyYWlJaGF3U1VHajJpMTJ2VUF4dG83anRhUVpSbUMwT24rZXdva1NlcWZsSlNVYnU5QWlNaDF1VXFMalVtdFl3U0tvbmdQZ0Evc0hRaTVqczU0NE5wSmRab0RWMWRKYkFDQVE3dUcyanNFcHpWajltSHMvajBQa2lSbDJqc1djamxNYWgyajB4eTR1bFJpSXlMbnhRUFg5dFBaRGx3NTNKK0lpSndLRXhzUkVUa1ZKallpSW5JcVRHeEVST1JVbU5pSWlNaXBNTEVSRVpGVFlXSWpJaUtud3NSR1JFUk9oWW1OaUlpY0N1ODhjb242M1I0UEFOaXhhUkEwZmtvOE5QRUFkSG9Udmx0MUk1UnVMVDlla0dXZ3ZXNExXVnhpeEtOVC80TEdUd21WU2tUbWhRcXMrdThOQ0E1MGI1OE5FbEU5ZFg4ckxsZER2eG1zNjdiWVltc2pqenpRRlJNZTd0YmlwRFozU1FydXZQODNsSlFhMnkybWhjdU9JVE9yQXJQK2RRMWVlYjRIOGdzTW1MczRwZDIyUjBUdHA2bmZETloxVzJ5eHRaSGh3OEpiTmYvV1g3TGFLUktMd3lrbDJMVTNGOWZIQmFCbnJDOEE0TGFiZzdCN1h4NzIvWm1QV3dZR3RldjJpYWh0TmZhYndicGVIeE5iRzZuYjNaRDhkd25lL3ZBRWpwOG9nMG9sWXZ5NHJwajBhTFROdkFCd3g4ZzlBR3h2NEJxL093Y3JWcWNoUFVNUEh4ODMzSFZIR0taUGlvRktKZG9zLzlicmZmRHh5ak00bTZGSDF5aFB6Si9WRXoydXR1elltN2RhN2xVNmRGQ0lkYjNEQm9kaTk3NDhmTDgxMHlWM2RxTEdORlZmWlJsWXR6RUQzM3gvSGxrNUZRalFxUERQdXlNdytiRm9LQlFYK3dTMzc4akdsMnZQSXUyc0RrcVZnQm5UWWpGeWVJVE5kbkx6cXpEdThmMG9LemRoOFp6ZStNZVFVQUF0ci9OQS9kOE0xdlg2MkJYWlRtYStkZ1JIVWtwdzQvV0J1T3VPTUZRWkpPdTBDUTkxczc1K2NIU1V6ZnVmZCtiZ3BmbkpNSnBrakIwWmljZ0lOZFpzeU1DNy96MVpieHZ2ZkhnUzJqNytpQWp6d09tMGNpeDU1N2gxV3NLUllnQkFyeDYrMXJMZVBmMHMwdzRYdDlYSEpISUtUZFhYcnpka1lPbjdKMUJaYWNhWWYwYkN3ME9CRmF2VDhONG5wNnp6YlBrbEM2OHVQSXF6NTNVWVBpd01kdzRPaFU1bnFyZWRoVXYvUmxtNUNRK1A2V3BOYWkycDgwMzlackN1MThjV1d6c3htV1FBd0UwREFqRnllQmU0dVYwOHNwcytPUVlyMTZZREFDWTlHbTF6UW5uRnFqTUFnUDU5L2FGU2lyajZTaDhjU1NuQnp6dXpNZk9aV0p0dExKeDlMYTdyNVlkakowb3hmc3BmU0QxVlpwMlduVk1KQURZbmowT0NMYTlMeTR6UVY1amhxVmEwM1FjbTZzU2FxcS9ydno4SEFKZzNxeWNHOWcvRW1iTTZqSjJ3SHh0L1BJOW5wOFJBRkFXc1hKTU9BSGg5Vmk4TUhSemE0RFkyYmN2RTd3Y0tvTzNqajMvOTMxWFc4cGJVK2FaK00xalg2Mk9MclozTWViRUhRa004c09TZDQ3aDc3TjRXbjFQTHlOUURBRGI4Y0I0cjE2Wmp3dy9uQVZoR1BkVjFSYVFuQUNBOFZBM2dZdVVFQUVtMnZLNzlKRzRCdFlaU1haeVZ5T1UxVlYremN5MkpJN3FiTjRDTDlVNWZZVVpGcFJrQWNLNjYzc2IxOFc5MEd6VUpjdlM5WFd5Nk1GdFQ1eHZDdWw0ZkUxczd1V1ZnRUxhc3ZSbHZ6dXVEd21JREZpNDlCa090N28wYUJxTnRXYUMvQ2dDdzVwTUJPTFJycU0yLzFnZ0pzaHl4NVJkVVdjdnlxbDk3ZWJyQjA5TzFqdUNJbXRKVWZhMnBTeG5uTEFubzdIbkxYMThmSlR6VmxrNnZBSTJsM2lZZksybDBHODgvZFRVRUFWajZmaXB5OGk3V3k5YlcrYnEvR2F6cjlUR3h0Wk94ai8rSlpSK2NRUHp1SEFDQWg0ZkM1aWd0dExxcllQYkNvMWkwN0ppMWZQU0lTQURBOUZtSmVPUGQ0eVJpKzFjQUFDQUFTVVJCVkhqN3d4T1k5bUlpNHZma3RtcjcxMTJyQVFDa3BKWmF5MUtxSzkxMTEvcGR3aWNpY2w1TjFkY3g5MW5xNUp6RlIvSFc4bFM4TU9jd0FPRGhNVkhXNjhuR2pydzR6NkpseHpEdnpiL3gxYmNaTnR2b0h4ZUFjU09qVUZ4aXhNdXZKOE5zdGpTbFdscm5HL3ZOWUYydmo0bXRuZmhybE5pODdRTDIvSjZIM2ozOThQYkM2MndTMnl2UDkwQ1hjRFVTanhSajM1LzUxdklueG5mRHMxT3VncWZhRFJ1M1pPTDdMWm1vckRLalc1Um5xN1ovejUyV3l3L2k5K1JZeTJvcXlyMTNSVFM0REpHcmFxcStQdlpnTjB5ZkhBTTNOeEhmYmo0UGcwSEMweE5qOE9UNDd0YmxIMys0TzZaUGpvR2ZqeEtidGwzQUgzL2xOM2h4OUROVFloRFZ4Uk9IanhaaithZVd3U2N0cmZPTi9XYXdydGZYVHZlOGNDeGFyVllHME9ydXZNNXU2b3dFSEV3c3hGY2ZENENuV29FeEUvYWpaNnd2UGwvZUg2TFl0di8xTTJZZnh1N2Y4eUJKMHFpa3BLUk5iYnB5b2lhNGF2MnVyYjNyZW1lcjN4d1Y2Y1FXdk5JTEU2WWR4T0szajBIdG9VQ0FSb1VsYzN1M2VWSWpJdnRpWGJmRnhPYkVnZ0xkc1dYZExmWU9nNGphR2V1NkxaNWpJeUlpcDhMRVJrUkVUb1dKallpSW5Bb1RHeEVST1JVbU5pSWljaXBNYkVSRTVGU1kySWlJeUttNDFIVnMwMlltMkRzRXA1VjZvcXo1bVlpSU9vQkxKRFpabHNzRlFmRCs4MkNodlVOeGVxSW9WdG83Qm5KTlBIQnRQNTN0d05VbEVwc2tTUU1GUWVocDd6aGFTaFRGOVFBZ1NkSTRlOGZTU3Zxa3BLUmY3UjBFdVJZZXVIYWN6bkxnNnBvM0VuTndOVGQxVFVoSTRQOFBVVE91dSs2NlhwM3B3QlhvdEFlditxU2twTzBBelBZT2hEb2hyVllyMXlRM0luSStyT1B0aTZNaWlZaklxVEN4RVJHUlUyRmlJeUlpcDhMRVJrUkVUb1dKallpSW5Bb1RHeEVST1JWZUorVUErdmJ0TzFFVXhVK2JtVzErUWtMQ3ZJNkloNGphVmx4YzNGUkJFSmJWS2xKWC82Mm9LWkJsZVZsaVl1S2NqbzNNT2JuRW5VY2NuY2xrK2xtbFVqVTVqeVJKWDNkUU9FVFV4Z1JCK0JVWGsxbHR0Y3MyZEZBNFRvOWRrUTdnNk5HajV3QWNhR3k2TE1zcFNVbEpKenN3SkNKcVF3a0pDYWNBSEdsaWxwT0ppWW1IT3lvZVo4ZkU1ampXTlRGdGU0ZEZRVVR0cGFsZWwyMGRGb1VMWUdKekVKSWtiVzFzbWl6TFgzVmtMRVRVOW1SWjN0TFlOSjVxYUZzY1BPSkF0RnJ0RVFDOWE1ZkpzbndxTVRIeEtqdUZSRVJ0U0t2VkhnY1FXNmY0YkVKQ1FqYzdoT08wMkdKeklKSWtyYTFiSmdqQ0wvYUloWWphWGtPOUw3SXNzeHV5alRHeE9SQ3oyVnl2cTRKZEZFUk81Y2U2QldhenVkNEJMVjBlZGtVNkZrR3IxWjRDRUEwQXNpeG5KaVltUmdIZzR5MkluRVJjWE53WlFSQzZWNys5a0pDUTBNV3VBVGtodHRnY2l5ekxjdTBXMnM5Z1VpTnlOdFk2THN2eVQvWU14Rmt4c1RrWVdaWnJkMVd3aTRMSXljaXkvRU90dDAxZDVrUGtOQlJ4Y1hFWHRGcHRIZ0NGdllNaG9qWW54TVhGblkrTGk4c0ZHeGZ0Z3JmVWNqeG1BR3RrV1E2dmZrMUV6a1VXQk9IcjZqb3UyVHNZWjhURTVwaCtsQ1Fwd041QmRGYXlMQXNBVkFEY0FTakJvMkpISkFFd0FxZ0NZQkFFNFpMUEpXdTEydlVBeHJaVllCMUZFQVJvdGRwSDdCMUhLeFJJa3RRL0tTa3AzZDZCTk1jbEVsdG4yL0ZsV1laQ29ZQldxN1YzS0szbEtEdStFa0F3Z01qcXYwM2ZZWnJzd1FBZ0Q4QjVBTG5WN3k5VnA2bmJuVnlnS0lyM0FQakEzb0UweHlVU0d6clpqaThJbmZZcURFZlo4ZDFoU1dyNzdSd0hOZTlHQUNXNHZNUUdBRGkwYStqbFIwTU5takg3TUhiL25nZEprakx0SFV0THVFcGlBOEFkdnowNTJJNnZncVdsUm82UExXcHFjenozUU01SUJIOHNPd3QzOEhlSTJoaDNLS0kyVUZKU0FvUEJ0amN0S3lzTDI3WTFmUnZBNU9Ua2VtV3BxYW1vcUtob1lPN0dUWjQ4dWNYejV1VGs0UGZmZjIvVitvazZFNWZxaWlScUw2dFhyMFpCUVFGZWUrMDFhOW0rZmZ1ZzArbWFYTzdwcDUvR25qMTdiTXEyYmRzR0R3OFBUSjA2MWFaODBhSkZPSGJzbVBYOVYxOTloVmRmZlJWbno1NUZhbW9xeG84ZmJ6T3RNVGs1T1pnMWF4YldyVnVITGwxNE55ZHlQa3hzUkcxZzZ0U3BlT3FwcDdCOSszYjg1ei8vQVFEazUrY2pLQ2dJMzN6empjMjhFeWRPeFAzMzMyOVQ5c3d6eitEczJiTTJaZHUzWDN5KzdPYk5tL0hVVTAvQllEQmd6Wm8xeU1qSUFHQkpkZ0F3YU5BZ2F6SWJObXhZazdIMjZkTUhvMGVQeHFsVHA1all5Q2t4c1JHMUFZVkNnWGZlZVFkS3BSSjMzWFVYMHRQVHNXelpNaXhmdmh6anhvM0R1blhySUlvWGUvNkhEQmtDQU5EcGRCZ3laQWgyN3R5SkRSczJvS3lzREk4Ly9qZ0E0TGZmZnNOUFAvMkVKVXVXQUFEOC9mMXgrUEJoN05tekI2dFdyY0pERHoxa1haOWVyN2UrTHlrcHdVTVBQWVJSbzBaaDNMaHh1UEhHR3h1TWVmMzY5ZlhLaGcwYmh0ZGZmNzF0dmhRaU8yRmlJMm9qbnA2ZTF0Y2ZmL3d4bm56eVNRREE2ZE9uSWN1MjF4L3YzTGtUZ0tXbFZmTjYrUERoZU9XVlYxQlpXUW1kVG9kMzMzMFhiNzMxbG5XWm9xSWl6Smt6QjB1V0xJR3ZyeS9XcnIxNEs5RkJnd1paM3c4Yk5zeG0ydjc5KzFGUlVZSHo1OC9qcXF2cVA3UFdhRFFpUGo0ZWQ5eHhCMVFxanJtaHpvK0pqZWd5YmRpd0FjdVhMMGQ1ZVRrT0hUb0VBSWlQajBkU1VwSjFuaEVqUmxoZnExUXFiTjY4MmZyK3l5Ky90SG4vOE1NUFcxKy8rT0tMQUlEUFAvOGMzMzMzSGNyS3lxeGRuWjk4OG9uMUhKdGVyN2VlWXlzcEtha1g0NUVqUnpCLy9uejgrT09QVUNoc2IwRzZkKzlldlBYV1c3ampqanN1K1RzZ2NpUk1iRVNYYWN5WU1SZ3paZ3o2OWV0bkxUdDQ4S0QxZGI5Ky9iQmx5eGFiaEpLYm00dGp4NDZoc3JJU08zZnV4S2VmZm9yQXdFRHMyYk1IdTNidHdyeDU4K3B0NTc3NzdzUHR0OThPaFVLQko1NTRBa0RENTlqMjd0MWJiOWtCQXdaQXJWWWpQajRlLy9qSFAyeW1iZDI2RlNOR2pHQnJqWndHRXh0UkI4dlB6OGNERHp5QWdRTUhRcVZTb1cvZnZwZzBhUklBSUM4dkR4NGVIaGc5ZXJUTk1oczNic1RubjMrTzY2Ky9IbGRjY1FXNmRlc0dBTlpXV3UwV0d3Qjg4Y1VYK1B6enoyM1dNV2JNR0t4ZHU5WW1zZVhsNVdIZnZuM1lzR0ZEZTN4VUlydGdZbk5Dc2d6VXZTdFhjWWtSajA3OUN4by9KVlFxRVprWEtyRHF2emNnT05EZFBrRmVKTURKSHFaNjk5MTMxeXVyM1JVWkdocUtIVHQyUUJSRkRCbzBDTTg5OXh5ZWUrNDV2UG5tbS9EMzk3ZGVrelp6NWt3TUhqd1l3NGNQQndBTUhUb1VYMy85TmJSYUxhNi8vbm9BRjRmMTEyNnhOV2I0OE9INHozLytnOVRVVk1UR3hnSUF2djMyVzl4NDQ0Mklpb3E2L0E5T2R0UEo2bnk3WTJKekluT1hwT0RQL3hWZy9lYzNRdU9udEptMmNOa3haR1pWNEkzWGVzUERRNEVISHY4VGN4ZW40S05sZHJuUnNxSnYzNzZQQ0lMd0xJQ1l4TVJFSDNzRTBWNSsrc24yb2NnTmRVWFdWVnhjak8zYnQyUDA2TkVvS2lyQ3FWT25jT0xFQ1N4ZXZOaG1QUjk4OEFGV3JWcUZUei85RkU4ODhZVDFvdkM2TFRhZy9yVnNmbjUrdVBYV1c3RnQyemJFeHNhaW9xSUNHelpzd05LbFN5LzNJNU9kZEtJNjM2R1kySnpJMWwreUdpdy9uRktDWFh0emNYMWNBSHJHK2dJQWJyczVDTHYzNVdIZm4vbTRaV0JRdThmV3ExY3ZsWWVIeDBSSmtwNFNCS0U3QU05bUYrb2tpb3FLTUgvK2ZQajYrdUxERHovRTJMRmpFUnpjdWx0VmFqUWFiTm15Qld2WHJzWG8wYU5oTXBudzZxdXZ3czNOdG9wZWRkVlZTRTFOeFpZdFd6Qno1a3hFUjBkRHBWSzFxTVVHQUMrLy9ESTBHZzBBNEp0dnZrRjBkSFJuZklvRVZYUGtPbTlQVEd3dGxGOVFoVGYvazRxRUkwVW8xNWtRRytPRFYyZjBRR3pNeGNiRzloM1orSEx0V2FTZDFVR3BFakJqV2l4R0RvOW9kbHI4N2h5c1dKMkc5QXc5Zkh6Y2NOY2RZWmcrS1FZcWxlVzZwMzYzeHdNQVhuKzVGejVkbFlhYzNFcG9yL1BIL0ZrOUVWVGRyVkF6RHdEY01kSnlKNHVhbXo1djNtcTVML0hRUVNIV2VZWU5Ec1h1ZlhuNGZtdG11KzNra1pHUjZ1RGc0QmNFUWZnL1daYURaRmxXZGVJbkZ6VHF3SUVEOFBQenc3WnQyN0JpeFFvOCtlU1RLQ3NyZzBLaGdGS3BSRmhZR082KysyNFlqVWFZeldiRXhzYml2ZmZlUTNsNU9aUkt5MUYyYVdrcC92ampEeHc4ZUJBK1BqNFlNbVFJbGk1ZGl2Lzk3MytZTkdrU1FrTkQ4ZTkvL3h0cGFXbjQ0WWNmOE1NUFArRGYvLzQzenAwN0I3UFpESlZLaFR2dnZCT3lMTU5rTXNGa01tSGF0R21JaVluQjlPblRtNHkvN25WdSsvZDMzRU1SaW9xSzNKT1RrejI2ZGV2bUFRQnVibTR5QUxpN3U4c3BLU21BcFp1NnBxdTY5dCs2WmEzU1dIMlVaV0RkeGd4ODgvMTVaT1ZVSUVDandqL3Zqc0RreDZLaFVGajIzWnE2OXRicmZmRHh5ak00bTZGSDF5aFB6Si9WRXoydTltM3hQRUR6ZGIrcFdCMnh6anNLSnJZV09uK2hBaG1aZXR4MVJ4alN6dXB3NEZBaDVpdzZpdlZmV0g0VXR2eVNoZGVXcE1EZFhjVHdZV0VRQkVDbk16VTc3ZWVkT1hobFFUSzZkZlhDMkpHUk9IcXNCR3MyWk1Cc2xqSHptVmliR0Q3NDdEUnV2eVVZZi82dkVILytyd0NMM2o2T2R4WmRCd0NZOEZBM3JGeWJEZ0I0Y0hRVVBOd3ZkbnNsSENrR0FQVHFjYkZDOWU3cFo1bDJ1TGhOdnllejJlelpyMSsvOXlSSmVsd1FCRFVBQmREMG8zajY5dTNidHkxam1ERmpodi85OTkvZjdhYWJibXJMMVRicXpqdnZ4SjEzM2dsUkZERjkrblJySXBFa0NTYVRDV2F6R1FxRnd2b1BzSnd2MCtsMEdEZHVITFp2MzQ2NWMrZWlWNjlldVBmZWU2MGpGSjk4OGtsODlkVlhlUEhGRjdGcTFTcmNlKys5dU9xcXErRG01b2JISDMvY2VpRjNYWkprZVNoenpRWGhIWm1vV3V1Tk45NzQ2dENoUXdnSXFQOWMzZlpxU1RaVkg3L2VrSUYzUGp5QjRFQjNqUGxuSlA3NHF3QXJWcWVoc2tyQ2MxTnRyd0Y4NThPVHVHVmdFSXdHQ2FmVHlySGtuZU5ZOWRFTkxaNm5KWFcvcVZnZHBjNDdJaWEyRnVvWjY0dXZQcjRCWnpQME9KVldqZ09IQ25FNlhRZDloUm1lYWdWV3Jra0hBTHcrcXhlR0RnNjFXYmFwYVN0V25RRUE5Ty9yRDVWU3hOVlgrdUJJU2dsKzNwbGRMN0hOZTZrbmJ0QUdJT084SHFNZStRTi8vSlVQazBtR201dUE2Wk5qckR2NXBFZWpiZnJiczNNcUFjRG1wSEZJc09WMWFablIraGt1aDFteUhEZ3JsY3F2WlZsdTFUUGxSRkZNdkt5TjEzSDQ4R0VvRkFwMFZHS3JmVWVSdXVXTkRhR1BqNCszZVgvcnJiZkN5OHZMcHN6SHh3ZFRwMDdGbENsVEFBQTlldlM0ckhnY2tTQUlWYkE4VFJ1d0RDU3ErZHVhMTYzU1ZIMWMvLzA1QU1DOFdUMHhzSDhnenB6VllleUUvZGo0NDNrOE95VUdvbmh4a3d0blg0dnJldm5oMklsU2pKL3lGMUpQbGRYYlZsUHp0S1R1TnhXcnZldThJMk5pYTZHZGUzT3g1SjNqa0dYZ21xc3ZkajhhREJJODFRcWN5OVFEQU9MNitOZGJ0cWxwR2RYVE52eHczcWE4dU1SWWI5NnJvcjBCQUdFaEhnQUFrMGxHbGNGYzd6eE1YVkwxWFM5cUp4dWg5bTlDRzR4SlZGUlhlRW1TUmlrVWlsOGtTVW9VQkNFY2xuTnBUZFlnV1paM1gzNEVGeW1WU3FXUGo0OEdRSysyWEc5N3FwdlVhdXRNaWFxMTNuampqZkVBOWdpQ2tIZXA2OUJxdGEzYWc1dXFqOW01bG9RUTNjMVMxNjZJdEp3SzFsZVlVVkZwaHBmbnhicFdNeTA4VkEzQVVoL3JhbXFlbHRUOXBtSnRTa2ZVZVVmR3hOWkMvMzR2RmVVNkV6YXN0SXcrR2pycU41dnBBUm9WY3ZPcmtIeXNCSU52RG03eHRFQi9GWEx5cXJEbWt3R0l2YXJwd1lHWldSWHcxNmp3ZDJvcEFNRFhSd2xQZGYzL1FvTlJzbmtmRXVTT3JKeEs1QmRVSVREQTBvTElLNmdDQUhoNXVzSFRzMjJQM0E0ZE9xUUhFQXRZQm8wb2xjb1pnaUM4S0FpQ0R4clk1eElURTI5dnkrM0xzaHdNNERZQVRuOXhsdEZvaEp1YlcyZCs2bnFIYTZvKzF0U1ZqSE42aEFTNTQreDVTMkpwcks1ZGpwYlUvYVppcmMzZWRkN1JNTEcxa0ZUZDFmYitpbE1vS3E3Zm1obzdNaElmckRpTk9ZdVA0cTRoWVRDYVpNUkVlMlA4Mks1TlRoczlJaElmZlhFYTAyY2xZc2l0SVZDcFJKeE8wMkhVaUM0MkozNEJZTmI4WkF5Nk9SaTc5dVlDQUVhUDZHSno3VXBvc0R0eThxb3dlK0ZSWEJIbGlWZG5XTHF1cnJ0V2c2eWNiS1NrbGxvclVNcXhrdXBwZm0zK1hkV1drcEppQUxDaytwOUNxOVUrQWVBbEFGMEFlTFRyeHAxTWFXa3BWQ29WUER3dWZtM2ZmdnN0VHA0OGFmTzRuSWE4K2VhYmVPbWxseTU1MjdJc282cXFDaFVWRmREcjlTZ3ZMMGRwYVNrRVFVRC8vdjB2ZWIzMjBGUjlISE5mSkpaL2NncHpGaC9Ga050Q3NQOWdBUURnNFRGUjlhNFR1MXd0cWZ0TnhRbzRacDEzQkV4c0xUUmoydFY0KzhPVFNFb3V4dlJKTVRoODFQWUU3T01QZDRjb0N0aXcrVHcyYmJzQWY0MFNOMTRmMk95MEo4WjNnMG9sWXVPV1RHemNrZ2wzbFlpclkzelFMYXIrYVBpUnc3dGd6WGVXazhzUGpJckMxQ2V1dEpuK3l2TTk4Ty8zVXBGNHBOamFoUUVBOTl3Wmp1MDdzaEcvSndlalIxZ2VVeEsveDVJYzc3MHJvdTIrcE9hWkV4SVNQZ1h3S1FBaExpN3VmZ0F6T3pLQUdxZE9uY0xNbVRQeCtlZWZXNGUvMTFiNzlsaDExZHdQMG1nMFl0MjZkZGkyYlJ2T25qMExTWklRSGg2T0pVdVd3R2cwWXNLRUNRQXMzVUVhalFhMzNYWWJubnZ1T2ZqNFdINW95c3ZMVVZWVjFhSjRBd01EOGMwMzN5QXhNUkh2dnZ1dTlkeGRmSHk4emIwbEd4TWZIMjlOYkRmY2NBT3V2UExLZXZPY09uWEtlaXV3MTE1N0RiLzk5aHRNSmhPTVJpT01Sc3ZCbktlbko5UnFOYnk4dk9EcDZZa3Jycmlpd2NSV1dscUtpUk1uWXNHQ0JkYUx3UjFGVS9YeHNRZTdBUUMrK3lFVDMyNCtqNUFnZHp3OU1RYVBQWFJGbThmUmtycmZWS3hBcDZqemR1RVMvUmMxZmZBMVEyRTdtNXBodlRzMkRhcDNFV1pMVFoyUmdJT0poZmpxNHdId1ZDc3dac0orOUl6MXhlZkwrOXVjRUw5VU0yWWZ4dTdmOHlCSjBxaWtwS1JObDczQ3k5QmNWNlFrU1JnL2ZqeW1UcDJLVzIrOXRjbDFKU2NuWThLRUNkaS9mNy9OUUpES3lrbzg5ZFJUa0dVWlR6LzlOSHIzN2cyVHlZVGs1R1NFaFlXaHRMUVVFeVpNd042OWUrSGg0WUd6Wjg5aS92ejVDQWdJd050dnZ3MEFtRDE3ZHIyTHVSdHo2TkFoU0pLRTU1OS9IbXExR29zWEw4YVpNMmN3YnR3NEJBWUcxcnY0T3pvNjJub3g5OXExYTYzUGhsdTVjaVhHangrUFgzLzl0ZDQyYWg2ZkF3QUZCUVhRNi9Wd2QzZUh1N3M3UER3OGNOTk5OMkhIamgwTkhnZzA1TUNCQTFpMmJGbTlSL2JVTVJadGRJNnRzOWJ2OXRLV2RkNlI2bmRMc01YbUloYTgwZ3NUcGgzRTRyZVBRZTJoUUlCR2hTVnplN2RKVXV0c2Z2dnROd2lDMEd4U2E4cjc3NytQcXFvcWZQSEZGOWFFcDFLcE1HREFBQUNXaEZoREZFVjA3OTRkVTZaTXdiUFBQZ3RKa2lDS0loWXVYSWlGQ3hlMmVKdWlLR0x4NHNXWU8zY3V5c3JLc0hMbFNreVpNZ1dUSjAvR3BrMmJjTjk5OTBFUUJLeFlzUUlYTGx3QUFEejY2S040OU5GSE1XellNR3NTclhsZVcxMWxaUmRIN0FVR0JpSXdNTERlUEsweFlNQUFlSHQ3WStmT25SZzZsRW1ubzdseW5XZGljeEZCZ2U3WXN1NFdlNGZoRUg3KytlZDZkN2h2RFpQSmhNMmJOMlBCZ2dXdHVpTitWVlVWMUdyMVpZMXk5UFQweE5LbFMzSHExQ25zMjdjUG16ZHZSbVZsSlJZdFdvU1JJMGZDWURCZ3c0WU4xbFpoUS96OC9HeWUxMVlqSVNIQit2ckREei9FWjU5OVZtK2VoaDV0VTlNMTI1QTc3N3dUdi83Nkt4T2JIYmh5bldkaTZ3VFl4ZEsyamg0OWluSGp4bDN5OGhrWkdkRHI5ZWpkdTNlTDVwY2tDY2VQSDhlSEgzNklCeDU0d0daYWNYSHpGOHQ2ZUhqWURCalp0bTBiYnI3NVpuejg4Y2Z3OWZWRldsb2FKRWxDVmxZVzFHbzFIbnZzTWZUczJiUGVlb3FLaXFEUmFDQ0tvclhGbHA2ZURqOC9QL2o3VzRhVGF6UWFmUFRSUjNqcXFhZncxRk5QMlN6ZnIxKy9WblZGQWtDdlhyMndldlhxRnM5UDFCYVkyTWpsNU9ibUlpUWtwUGtaRzFFemtLSzU2d2NCeTRYWG9pZ2lLaW9LWThlT3hZTVBQbWd6dlNVUDk1dzhlYkwxSXUzYzNGd3NXTEFBbjMzMm1UVjVwYVNrUUtsVVlzK2VQWGp3d1FkdHVobkx5OHV4Yjk4K2xKU1VZUGJzMlhqampUZmc3dTZPNWN1WFkvbnk1YmpwcHBzd1pjb1VmUGJaWitqYnQyKzkyMnRkcnBDUUVPVG41N2ZwT29tYXc4UkdMcWUxZDBhcEt6dzhISUlnNE5TcFUwMk9uZ1FzRC8zMDlHejhmczlOZGVNMTVJc3Z2c0NRSVVOc1dtUS8vZlFUSms2Y2lQWHIxMlBjdUhFMlhaM3IxNjlIYm00dS9Qejg4TUVISHlBN094disvdjU0NktHSElBZ0NJaUlpTUdYS0ZGUldWdUxMTDcvRTFLbFQ4ZGhqajdVcUppSkh3OFJHTGljb0tBZ0ZCUVdJaUxpMFljKyt2cjRZTUdBQXZ2enl5MllUVzF2S3pNekVsaTFic0c3ZE9tdlpYMy85aGJTME5Mejc3cnRJVGs3RzZ0V3JiUkpUelpPMmQrellBUUE0ZmZvMHVuZnZqcFVyVjFxVCs0Z1JJN0JseXhha3BhVWhPRGdZSzFhc3dFY2ZmZFJnREkyMU1CdEwwSGw1ZVFnS2N1NGI3cExqWVdJamw5T2pSdytrcEtTMCtCeFpRMTU2NlNVOC92amptRGx6SmlaUG5venUzYnREcDlQaDBLRkQ2TnExYXh0R2U5RTc3N3lEZSs2NUIxMjZXSzVMeXN6TXhKdzVjL0R5eXk5RHFWVGloUmRld0NPUFBJS1ltQmpjZlBQTkRhN2pqei8rUUdCZ29NMjFiems1T2RidXl6bHo1bURpeEltWU9IRml2V1V2NVJ4YlNrcEtnK2Y3aU5vVEV4dTVuR0hEaG1IOSt2WDF6bmUxUnRldVhmSDExMS9qazA4K3dkTlBQNDJDZ2dLbzFXcGNmZlhWbUROblRyUExtMHdtbEplWHQzaDdsWldWS0NvcXdzeVpsdXZaRHg4K2pKZGVlZ2tQUFBBQUJnOGVEQUNJaW9yQ3ZIbnpNSFBtVER6MzNITVlNMllNQU1zNVFWRVVVVnBhaWwyN2R1R2JiNzZ4ZVpUTmtDRkRHaHdsV2JOZHBWS0owbExMYmR4YTI0WDc2NisvWXV6WXNhMWFodWh5TWJHUnl4azZkQ2crK2VRVEhEcDBxTm11eE42OWV6ZmF6UllXRm9hNWMrYzJ1bXhUNTg4T0hUcFViOVJoYzJyV3QyWExGcnp4eGh1WU1XTUdSbzBhWlRQUDRNR0RzWGp4WXN5Yk53KzlldlZDWm1ZbTNuampEZHgyMjIxNDY2MjNNSGJzV0V5ZVBObG1tYkt5TW11TFRhbFVZdFdxVmRacFM1WXN3Wll0V3dCWVdycSt2cjVvcVlTRUJCUVdGbktvUDNVNDU3OVNEN3d6UVVkd3BEc1R0T1FteU1uSnlWaTRjQ0crK09LTEpnZDNPQ0tkVG9lQ2dvSW11enoxZW4yOXozWHUzRGxFUmthMnF0VmxNQmhnTkJvaENFS3J2aWU5WG84SkV5Wmc5dXpaNk5PblQxT3p0dG1kUndaZVgvK1pidFEyVWsrVW9hakU2QkQxdXlWY3FzVTJiV1pDOHpQUkpVazlVZjlaVkhZa0FUQTBOVVB2M3IxdDdoclNtWGg1ZVRYNW1Cc0FEU2FocUtpb1ZtOUxwVkpkMG5la1VxbXdjdVhLbGlURDJzOWp1eVN5TEpjTGd1RDk1OEhDeTFrTnRZQW9pcFgyanFFbFhDS3hjY2Z2T0E2eTR4c0FOTnNDNkd3dHRjN0V6YzJ0UmRmNXdmTC8xT1JCU0hNa1NSb29DRUtuR3FFaWl1SjZBSkFrNmRMdkZORHg5RWxKU2ZWdk11cUFYS0lyOHJycnJ1dlZtWGI4VHJyVEE1WWRmenNBc3oyRGtHVlpCU0FFUUNTQVlBRHVUUzlCZGxBRlMxSTdEeUJYRUlUTFNtNmRUVTMzYVVKQ2drdjhCbmMwZnFrT2lEdjk1WkZsV1FDZ2dpV2hLUUU0N3lPb095OEpnQkdXQkdjUUJNSEpuK2xzaTNXOGZibEVWeVM1bHVvZnlhcnFmMFRrWW5na1MwUkVUb1dKallpSW5Bb1RHeEVST1JVbU5pSWljaW9jUEVKRTFNN2k0dUttQ29Ld3JHNjVWcXZWMTd5V1pYbFpZbUppOHpjYXBXWXhzVGtBclZZN1FoQ0VPMnZleTdKbDVITy9mdjNlcTFYMlYwSkN3bGQyQ0krSUxwTWdDTDhDVURjd3FYWlpvN2VBbzlaaFluTU1lbG1XcDljdHJGMG15ekp2a1U3VVNTVWtKSnpTYXJWSEFEUjI0OHlUaVltSmh6c3lKbWZHYzJ3T0lDRWhZUmVBcG02MnFFOU1UUHl1bytJaG9uYnhkUlBUdG5WWUZDNkFpYzB4eUxJc045WE51QjJBUzkyWmdjalp5TEs4cGJGcGtpUTFsZlNvbFpqWUhFZWpMVEpKa3RaMVpDQkUxUFlTRXhQL0JwRGF3S1N6U1VsSkJ6czZIbWZHeE9ZZ0VoTVRkOG15ckc5Z1VrVlNVdExHRGcrSWlOcGNRejB6c2l5ekc3S05NYkU1RGduQTZnYks3WDYzZkNKcU16L1dMVENield2dEVZZ3pZMkp6SUpJazFXdVpTWkxFSWNCRVRpSXhNZkd3TE10cHRZb3VIRGx5WksvZEFuSlNUR3dPeE0zTmJSZUFpcHIzc2l4WEdZMUdKallpNTJJZEtDTEw4ay8yRE1SWk1iRTVrRU9IRGhsbFdWNVRxK2pubEpRVWwzb0FJNUd6azJYNWgxcHZPVENzSFRDeE9SaFpsbXQzUi9MYU5TSW5rNVNVOUQ5WmxuTmtXUzVNVEV6Y2FlOTRuQkh2UE9KZ3lzdkxkL2o2K2xZQUVJcUtpdGJiT3g0aWFuT3lJQWhmeXJJY0RzdWdNV3BqYkxFNW1GT25UbFhKc3J4ZWx1V2Q2ZW5wbGZhT2g0amFuaVJKbTJWWlpqZGtPMkdMelFFSmd2Q2RMTXZCOW82RHFEUFFhclhyQVhTNmU2bktzZ3l0Vm12dk1GcWpRSktrL2tsSlNlbjJEcVE1Z3IwRDZBaWRiY2VYWlJtQzBDbi9henJOamsvT1E2dlY4blp6SGVmcGhJU0VEK3dkUkhOY3BjWFdhWklhZ002YTFBQWdVQlRGZXdBNC9JNVB6dWZRcnFIMkRzRnB6Wmg5R0x0L3o0TWtTWm4yanFVbFhDV3hBZUNPMzU0NjI0NVBSTTZMZzBlSWlNaXBNTEVSRVpGVFlXSWpJaUtud3NSR1JFUk94YVVHanhDMWhpekxBZ0FWQUhjQVNqalBnYUFFd0FpZ0NvQkJFQVFPbHllbndzUkcxRGdsZ0dBQWtkVi9WZllOcDgwWUFPUUJPQThndC9vOWtkTmdZaU5xbkRzc1NXMi92UU5wSnpjQ0tBRVRHemtaWitsYUlXb1BLbGhhYXM3S21WcWhSRlpzc1JFMVRrUUxmL2dyS3l2aDRlSFJ6dUcwT1hmdzRMWmRQVFR4QUhSNkU3NWJkU09VYnJaZnRTd0RsM0tUb2VJU0l4NmQraGMwZmtxb1ZDSXlMMVJnMVg5dlFIQ2dleHRGM2ZseHArNmsrdDBlajM2M3g2TzR4R2d0S3k0eDRwOFAvNDVIcC82RmljLytEM2VQM1l1OGdpbzdSdG0weU1oSXRWYXJ2Y3ZlY2JSRVRrNE9Nak10TjFVWk5HZ1FBT0QwNmRQSXo4K0hYcS9INE1HRFlUQTAzS08zYjkrK1ZtMnJvcUlDeWNuSjF2Y0xGaXpBNGNPSEFRQ0hEaDNDZ1FNSDZpMlRrcElDV2I0NEJ1VEFnUU00ZGVxVXpUeS8vZlpib3pGUyszamtnYTZZOEhBM202UTJkMGtLN3J6L041U1VHcHRZc25FTGx4MURabFlGWnYzckdyenlmQS9rRnhnd2QzRktXNFhzRkpqWW5FaG4yT0g3OU9uakZSY1g5MCt0VnJzcU9EZzRGOEJQOW82cEpmYnUzWXZYWDMvZCtsNldaU3hhdEFobno1NUZjbkl5dW5idENwV3E0Y2JkcTYrK0NnQVlQWG8wUm80Y2lkR2pSOWY3TjJUSUVPdjg4Zkh4ZVAvOTk2M3ZkKy9lRFc5dmJ3Q0FsNWNYbGl4WmdpVkxscUNxNnVKQnkzdnZ2V2V6ekxsejV6QnAwaVNrcHFZQ3NDVG1OOTk4RStYbDVXM3diVkJ6YW80eGhnOEx4K2dSWFd5bWJmMGxDd1dGbDNhQWNUaWxCTHYyNXVMNnVBRDBqUFZGOUJWZXVPM21JUHlWVUloOWYrWmZidGhPZzEyUjdlUlN1eGt1VmQwZEhnQnV1emtJdS9mbFlkK2YrYmhsWUZESEJWTkhkSFMwbjUrZjN6QkJFTVlDK0NjQUQ2QnozZXg1OU9qUjJMMTdON0t5c2dBQWYvLzlON3AzNzQ1Ky9mcGgyYkpsNk5Pbmx2ekJZd0FBSUFCSlJFRlVUNHZXczNMbFNtZzBtbnJsdFJQYmQ5OTloMGNmZlJRQWtKMmREWVBCZ083ZHV3TUFycm5tR3F4ZXZScWZmdnFwVFF0dDhlTEZlT0NCQjlDalJ3OE1IVG9VWThhTWdjRmdRR0ZoSVFCZzZkS2xtRFZyRmdJQ0FpN3RDM0F4azU4N2hFTkpSVmkyOERvTXZqa1ltN1pkd0lLMy9rYnNWVDVZODhrQWxKV2JjUHMvZCtQcUdNdjdmcmZIQXdCbVRMc2FLMWFuNFlGUlVaZ3lJZHBhdm1QVElHajhsTmIzQUhESHlEMEFiTzloRzc4N0J5dFdweUU5UXc4Zkh6ZmNkVWNZcGsrS2dVcGxhWU5zM21ycE5SZzZLTVM2ekxEQm9kaTlMdy9mYjgyMGF6MTNKRXhzYmFTeEhSdG9mbWZOTDZqQ20vOUpSY0tSSXBUclRJaU44Y0dyTTNvZ05zWUhBQ0JKTWo3Ni9BdzJiamtQZzBIQ0E2T2o2bTNmMFhiNGE2NjVKdEREdytNZmdpQ01Fd1JoT0N4RDV6dXRNV1BHQUFDbVRac0d2VjZQT1hQbUFBRCsrT01QYk51MkRTcVZDaU5HaklCT3A0UFJhTVNNR1RPd2V2VnFGQmNYUTZmVFljaVFJZEJvTkhqeXlTZWhVQ2lhM0ZaeWNqTG16WnVIK2ZQblE1SWtWRlpXNHZiYmI2ODMzK2JObTlHbFN4ZXNXYk1HZ1lHQldMaHdJWHg5ZlhIMzNYZmJ6SmVibTR1UWtCQWNQWG9VZ0NXNWhvYUc0dlhYWDEvNHh4OS9sR3UxV2xQMU5Yc0NBRkd3SEhFSXNpd0xOYTlyL3NteUxOWXVrMlZaQkNEVVhxYk9lN0ZtWGtFUXhMclQ2eXdqMWlrVEcxdHZUYXhvcDBkdjNUd2dDSWVTaW5EMFdBa0czeHlNUHc4V0FBQk9uaXFIVG0vQzM4ZExJY3ZBTFFOczY5Vlg2OC9pN3FGaGlJbjJibkM5RXg3cWhwVnIwd0VBRDQ2T2dvZjd4WDNoNTUwNWVHVkJNcnAxOWNMWWtaRTRlcXdFYXpaa3dHeVdNZk9aV0FCQXdwRmlBRUN2SHI3VzVYcjM5TE5NTzF6Y0pwL2RHVEN4dGJHNk8zWkxkdGJ6RnlxUWthbkhYWGVFSWUyc0RnY09GV0xPb3FOWS84V05BSURWNnpQdytkZHA4TmVvY085ZEVZamZuVnR2dTQ2d3c4dXlERm1XaDhURnhVMFJCS0hGNTg2MFd1M3E5b3pyVW8wWU1jSmo4T0RCSVMrODhBSTJidHlJczJmUFl0R2lSYmh3NFFMdXV1c3VqQjgvSHQ5Ly96MktpNHV4ZmZ0MkJBY0g0OU5QUDBWNWVUbEdqUnFGVWFOR0FiQ2NrOXU1Y3lkR2p4Nk56ejc3ek5waVc3SmtDVjUrK1dVQXdOeTVjNjNiUFhUb2tQWDEvUG56RVJFUmdVbVRKalViNzhDQkF3RUFQLzEwc1hkWGxtWDA3OS9mcHF5R1RxZUxOWmxNQUJwdVBiZWs3SExmWCtwMjJ0dk5Od1Rpdlk5UEl2bnZFa2lTakw4U0NoRjdsUTlTVDVZaEtia0V4MCtXV3VhcmM4RDQ4bk05Y091TmpSOUVUcDhjWTAxc2t4Nk5oc2J2NHZIZWlsVm5BQUQ5Ky9wRHBSUng5WlUrLzcrOWU0K0xxc3dmT1A0NVo0WkJNQkM1bVhmWEczbUxHREZOelF1YWEybGxwcG4rek13MnkxemJXbi9iVmFQVWJNdW8zU3o3MWJwbU56UFhVRXZOQ3hGbHJwYkJEQ2dTS1prWEZNUUxpQ0MzbWZQN1kyUUNBVVVGWnVid2ZiOWV2cHp6bk50M2hqUHpmWjduUE9jY1VsTHoyQnlmNWZ5dHlNb3VBcWcwVUNRMHhQSDZUSDRwaGVkcytQcGN2T0xVR0VoaXEyTVhIdGkxT1ZpN2gvbno4YnMzY3ZCUUlmc1BuT1dIeEZOay9GYmdQRWhqdnp3Q3dOeS9kV053L3hBT1p4WXladkovSyszWDFRZTgzZTdvRmpNWURBT0JicGU1K3VRNkQ2Z09GQlVWY2Z5NG94S3hlUEZpckZZcjBkSFIzSGZmZlhUcDBvVkhIbm1FOFBCd0lpTWp5Y2pJSUNRa2hJeU1EUHIzNzErcjdXL2R1dFdaMkNxZXZ5dG5zOW5ZdG0wYnI3NzY2a1czOC9ubm4vUDIyMitUbDVkWEtTbUNJN0dwYXZXbjB2LzR4ei9PS1NvcVNreElTRGl0S0lwVy9rOVZWWHRaV1psV3NVeFJGSzIwdEZRekdBejI4dGZsNWVWbEpTVWw1ZXRyNWRQbDgxUlYxVlJWMVlxTGkrMnFxbW9HZzBFcktDalF5bCtYLzMvMjdGbTd3V0RRakVhalpqQVl0S1pObTlxUEhUdW1HWTFHemR2YlcydlNwSW1XbUppb0FlWC83UFh4b05IT0hhOGhOTmlidmVsblNQc2xuN3d6cFR6N3hIVTg5ZUp1TEx0UDgrdUJBcHI1ZTlHclFrVVNjSjRHdUJLSE1nc0JXUDNGa1VybEZRZUkyYzkzUDFkTTlFckZScXZjUXdhUXhGYm5Manl3YTNPd3htODd6c3R2L0l5bXdYVmQvWnpsSlNWMmZIME1IRHVmdExwMWRXeTdkVXVmS3Z0MTlRR3ZxZ3FLb21DMzIrZVZscGJHZVh0N3p3WjZhNW8yVkZHVTZ2dGxmbmRmL1VaM1pWcTJiT2xuTnB1dkF4N3IxcTBiTTJmT0pDWW1ocmx6NXpKMDZGQWlJeVB4OC9QanM4OCtZOXUyYmZUcDA0ZWZmdnFKV2JObUFWQldWc2ErZmZzb0xpN20vdnZ2Snlzcml5bFRwamovUnZuNStkeDU1NTNPL2Izd3dndEVSRVE0cDdkdjMwNXViaTUvL3ZPZnE1d2JPM255SlAvN3YvL0wzWGZmN2Z6WHUzZHZnRXBka2VVdHNvcGx3Y0hCZlBUUlIwUkZSYVZIUlVVbEtvcVNVN2VmbkQ3MDd4dk0yZzJaZlByNUlab0htQmcydUFYWGh1N0RrcEpMNXRGejNOUW5DRld0M0pJMEdHcmZzaXdwdFZlYURtcHVJanVubUJYdjlTV3NpMSsxNjRRR2UzTXN1NGdUSjRzSkNuUU1WaW9mK2R6VTE0aXZyN1RXUUJKYm5idnd3SzdOd2ZycW0rbWNMU2hqOWZLYkNHam14ZkM3dnFzMDM5L1BpOU81SlJ3OFhFQm9zRGMvNzh1dnNnMTNPdUJUVTFQUEFpK0NZMGgvU0VqSW5jQjRSVkdHQWMwdVhENHBLZW5qQmd2dU1pUW1Kb1lBZzRESGxpeFp3bHR2dmNYaHc0ZlpzV01IUzVZc0FXRFpzbVVNSFRxVWlSTW4wclp0VzFxMWFrWHIxcTBwS3l0ajdOaXhoSVdGWVRRYVdiQmdBZE9uVDJmTm1qWE9jMnhSVVZHc1c3ZXV4djEvK3VtbjNILy8vY1RIeDdOeTVVcTh2UjB0OE5PblR6TjI3TmdhVzRZVnV4MjNiTm5DcTYrKzZqeXZKbXB2UU44ZzFtN0lKT0g3SEFZUENFRlJvSTg1a0xpRWJNNFYyYTc0dkhXTEVHK3ljNHFaczJBUDdkdjY4dHhzUndmSDJORnRlT2Y5REdZOWJTSHE1bEJNSnBXTUF3WGNOYnExODl4NWVNOEFqbVZua1pwK3h2bDdrcHFXZDM1ZWxhOVdveVhEL2V2WjJORnRBSmoxdElXLy8rTm5YbC95Q3pQL1ppSHUyOS9QazVWMzQ3MjFkRCt6NTZaVTJjYlFnWTZiWDh4NUtaVkZpOU41Nm9YZFZaWUo3K2s0YjVPYWZzWlo1ZzRIL0pFalI4NVpMSmFWRm92bDd1TGk0bENielRaVzA3U1ZtcWFkY2xsUVYyRDU4dVdVbFpVUkd4dExiR3dzTDczMEVrYWpFWDkvZjBKRFF4azRjQ0NMRmkzaVQzLzZFd0JHbzVFdnZ2aUNSWXNXWVRBWWFOT21EU1VsSlJnTUJ1NjU1eDd1dWVjZTh2UHpuYStmZU9LSlN2dExTa3BpejU0OVRKa3loVHZ1dUlPMzMzNGIrUDB5Zzd2dnZwdVdMVnRlTk9iMDlIVCs4WTkvTUhueVpHYk1tTUhtelp2cjU4UFJxYjY5QXpFYUZjNFYyYmlwVHhBQWZTS2FjNjdJaHFvbzlMOHg2SXEyKyt4ZnU5RzZwUStXbE54S1EvU25UZTdBWHg3dWdxK1BrZGoxbWF4Wm4wbFJzWTBPYlgyZHk0d2E0ZmlieDMyYjdTd3IveTI1ZldTcks0cEhqNlRGVnMrbVRlNkF5YVFTdXo2VDJQV1plSnRVdW5iMnEzU3d6cDdabGRlWDdNTzZPNWRaRDNVbWVVL2x3UjZQeitoQy90a3l2dHVSdzlhRWJCNmQxb241cjZWVldtYlVpSlpzK2pxTHVHK3puZGZOdU5zQm41cWFXZ0tzT2YvUGVNTU5ONHhRRk9WZUY0ZFZLMmZQbnFWbno1NUVSMGN6WnN3WVB2amdBNktqbzFGVkZidmQ3cncrcktZTG9MT3lzZ2dKY1ZSUVRwdzRRWHg4dkhOZWJtNHUwNlpOYzA2WGxwYnl5aXV2TUgzNmRKbzFhOGFVS1ZONDVKRkgrTmUvL3NXSkV5Y29LQ2hneG93WmxiWnZ0Ly9lclpXUmtjRi8vdk1ma3BLU1dMQmdBV2F6bWR0dnY1MW5ubm1HbjM3NnlYbGRuYmk0cHI1R2Z0ZzZyRkxacUJFdG5jbWxvb3BEOWk5VlByQmZjTFd0UFZWVm1ISnZlNmJjMjc3R21QcmZHTVNONWtCK1REekZ6L3Z5OGZVeEVML3RPTDI2TjZzMElycXhrOFJXUjJvNnNHdHpzTjQrc2xXbDVETm1WT1VMT3B2Nkd2bDdkSzlLWlJjdTQ0RUhmSm5WYXQwSWJIUjFJTFhScWxVcjVzMmJ4ei8vK1U5aVltSm8wcVFKNmVucDlPelprL256NTVPYm0wdE1UQXh6NXN6aHpKa3pqQjA3dHRMNnljbkpkT3JVcVZiN2V1T05OL0QxOVdYaXhJa0FHQXdHWnN5WXdTT1BQSUxCWUdEWnNtV1ZMaGs0ZGVvVXp6MzNITzNidDJmUm9rVm9ta2FmUG4xNDhza25uUU5IZ29LQ2VPZWRkOWk1YzJjZGZTTENWZVkvMjRPcE0zZXg4UFUwZkpvWUNBd3c4Zkx6dmFxYzcydk1KTEhwaUJ6dzlTYzZPcHJFeEVRR0R4N011blhyT0gzNk5OdTNiK2ZSUngvRng4ZUh4WXNYNCt2cnkydXZ2Y1pUVHoyRnFxb01IRGlRMHRKU1RDWVRtelp0Y3Q2S3E3d0xzcHpOWm5PK1hyTm1EZDk4OHczTGx5L256Smt6ZlBmZGQyemN1SkdzckN6bXpadEhVVkVSanovK09HRmhZWXdZTVlJK2ZmcGdzVmpvMEtFRGI3MzFGc3VYTDJmRGhnMXMyYktGUllzV09RZXFhSnFHeldiRFpyUFJ1WE5uM252dnZZYjlBRVdkQ1E3eVp2M0tnYTRPdzYxSll0TVJPZURyejdCaHczam1tV2VjTnpvT0RBeWtVNmRPOU96Wms0aUlDR2NDNmRldkg2dFdyYUo1OCtaTW5UcVZvMGVQTW1IQ0JNckt5cHgzRi9IejgyUFZxbFhPYlZmc2lveU1qQ1FpSW9LOHZEd2VlT0FCZXZmdXpZUUpFeGd5WklpemxUWnk1RWpXcmwzTDh1WEx5Y3pNNUtHSEhtTEVpQkdvcXNxRER6N0lndzgrQ0RoR1JOcnQ5dkxyQzFGVkZVVlJMbm1CdUJDZVRoS2JFRFd6Yy81WlpZTUdEYXAyQWJQWlhLV3NmUFRoaWhVcm5HV2Fwam1UWDhYemF3QUJBUUhFeHNZQzBMYnQ3M2VWaVkrUGQ0NkVyS2hKa3liY2UrKzkzSHZ2eFU5UEdvMlgvSG9YNDNpUFF1aUtqSW9Vb21ibFQ1cSthbGR5NTR6cWtsb2R5MEVlTWlwMFNGcHNRdFNzR0RpQzQwblRJVGllWDZZSHhUaVMycEh6cjRYUUZVbHNRdFNzRkVjQ09JUGpKczU2NmVHdzQzaHZ4ZWYvRjBKWEpMRUpVUU5GVVRRY1AvN1NxaEhDZytpbEJpcUVFRUlBa3RpRUVFTG9qSFJGQ2lGMFllYVRTYTRPUWJmU2Y2bDY0M1YzMXFnU214ejQ5Y2ZURG55aEg1cW1uVlVVNVpxZHV6enF2dG9lU1ZYVklsZkhVQnVOSXJISmdkOXdQT1hBRi9waHQ5djdLWXJTM2RWeFhBNVZWVmNCMk8zMmV5NjFyQnNwdEZxdFcxMGRSRzAwaXBzSWhvZUg5L0NrQTk5REQzcHdIUGliQU5zbGx4U2lFU3QvNm5kU1VsS2orQTBXQXJQWnJOWEg0KzZGRU81QnZ1UDFTMFpGQ2lHRTBCVkpiRUlJSVhSRkVwc1FRZ2hka2NRbWhCQkNWeVN4Q1NHRTBKVkdjUjJiRUVLNFVrUkV4QXhGVVdJdUxEZWJ6WVhscnpWTmk3RllMSE1iTmpKOWtzUW1oQkQxVEZHVXJZQlBOYk1xbHExdW9IQjBUeTRPZEFNMzNIRERuMVJWL2RjbEZuc3hLU25waFlhSVJ3aFI5OHhtY3pKd2ZRMno5eVVsSlhWdHlIajBUTTZ4dVlHeXNyTE5sMXJHYnJkLzBoQ3hDQ0hxemNXK3d4c2JMSXBHUUJLYkc5aXpaODloNEllYTVtdWFsbXExV3ZjMVlFaENpRHFtYWRyNm11Wkp4YlZ1U1dKekh5c3ZNbTlUZzBVaGhLZ1hGb3RsTDVCZXpheURWcXQxVjBQSG8yZVMyTnlFM1c3ZlVOTThUZE0rYnNoWWhCRDFvN3J2c3FacDBnMVp4eVN4dVluelhZMjdMeXpYTkcyLzFXcTF1aUFrSVVUZCsvTENBcHZOOXFrckF0RXpTV3h1eEc2M1Z6bkFGVVhaNG9wWWhCQjF6Mkt4Skd1YWRxQkMwZEdVbEpSdExndElweVN4dVJHYnpWYmw1TEtjVkJaQ2Q1emZhVTNUdm5KbElIb2xpYzJON042OWV3L3dhL20wcG1tWlZxdDFod3RERWtMVU1VM1R2cWd3ZWJGQlkrSUtTV0p6TDVxbWFSVmJhSnNCZVJpaEVEcGl0VnAvMGpRdFU5TzBISXZGRXUvcWVQUklFcHViMFRTdDRzbGxPYWtzaFA1b2lxSjhndU15SHJ1cmc5RWp1YVdXK3pGRVJFUWNWaFRGS3lrcDZWckE1dXFBaEhCblpyTjVGVERlMVhGY0xrM1RVQlNQK2drK2FiZmJJNjFXNjIrdUR1UlNwTVhtZm16QUNrM1R0aUJKVFlqYThMaWs1cUdDVkZVZDVlb2dhcU5SM04zZkUydDBtcVpoTnBzbnVUcU95K1F4TlRxaFA0bmZESGQxQ0xvMWUwNHlDZHR6c052dG1hNk9wVFlhUzR2TjQ1S2FoM1ZSbFBPWUdwMFFRcjhhUll1dG5OVG82bytuMWVpRUVQclZXRnBzUWdnaEdnbEpiRUlJSVhSRkVwc1FRZ2hka2NRbWhCQkNWeHJWNEJFaExvZW1hUXBnQXJ3QkwvUlRFYlFEcFVBeFVLSW9pdHkyVGVpS0pEWWhhdVlGaEFCdHp2OXZjbTA0ZGFZRXlBR09BTWZQVHd1aEc1TFloS2laTjQ2a3B0Y25MTndFNUNHSlRlaU1YcnBXaEtnUEpod3ROYjNTVXl0VUNDZHBzUWxSTTVWYS92QVhGUlhScEVtVGVnN240akl6TXdrTURNVEh4OGRabHArZno5bXpaMm5ac21WMXEzampacFhiOFBEd0d3c0tDbjdldjMvL0dWZkg0a3E5aDhZQjhQWGF3UVEwOHdJZ042K1VLVE4rSktDWkZ5YVRTdWJSYzN6NGZ6Y1NFdVR0eWxEZGtsc2QxRUs0cSt6c2JESXpIVGRWR1R4NE1BQVpHUm1jT0hHQ3dzSkNoZ3daUWtsSjlUMTYzMy8vL1ZYdlB6RXhrVGZmZkxQRythZE9uV0x5NU1tVWxwWldLbCt5WkFteHNiRlh2ZitHWWpBWWZ2RDM5ODh6bTgyYnJyLysrcHQ3OWVyVjNOVXh1WXNGTVdsa0hqdkgwNDlmeDdOLzdjYUpreVU4dnpEVjFXRzVKV214dWRqRVAvMUFRV0VabjM5NEUxN0d5dlVNVFlNcnVXV2sxT3pxM3JadDI5aTZkU3Z2dnZzdTRMaWY1MHN2dmNUTW1UTXBLeXVqWGJ0Mm1FelZOKzZlZSs0NXZ2MzJXOGFPSFl2ZGJrZFZxOVluYzNOemlZK3YrWm1UWGJwMFljNmNPWXdhTllwT25UcFZtZi8yMjI5ejd0dzVKazM2L2I3WkV5Wk00TXN2djhUSHg0ZXZ2dnFxMHJMdDI3ZXY5WHQza1Q4YWpjWS9BcGpONW0vS3lzcWVLUzR1M3B1ZW5wN3Y2c0RneXIrYlZ5bzVOWTl2dGgyblQwUWczY1A4QVJnMElKaUU3M1A0ZnVjSkJ2WUxicmhnUElBa05oZTdiMEk3aW9ydGxaTGE4eStuc3ZPbms2eGFkcE96RytKeWxOZnMvaDdkaXlaTkRFeDRZQ2ZQTDB6bG5SaHpYWWJlcUl3ZE81YUVoQVNPSFRzR3dONjllL25ESC81QTc5NjlpWW1KNGZycnI2L1ZkcFl2WDA1QVFFQ1Y4cWlvS09mci9QeDhoZ3daVW0yaW5EeDVjcVZwazhsRWRIUTBPM2Z1NUlNUFBtRExsaTNNbWpVTGdIbno1bkgzM1hjemFOQWdNakl5dU9lZWV5cXRXMUJRNExWbnp4N3ZEaDA2dUxZUDlkS0dHbzNHblVhamtZaUlpTzJxcWo1V1dscWFucEtTVXRCUUFaUjNEYzZlMlpXbEh4MWd3bDF0ZVhocVJ3RGlFckpaK3RFQmZqdFVpSitma1pIRHJtWFdRNTB4bVJ6ZjZSTW5pM25sbitra3Baem1iRUVaWVozOWVHNTJOOEk2K3dGZ3QydThzK3hYWXRjZm9hVEV6b1N4YmF2c2Y5MEdSMi9COE1HaHpySmJoclFnNGZzYzFteklsTVIyQVVsc0xsSmU0N3Z0bHFyblBqWnNPWGJGMjVXYVhmMFlOMjRjQURObnpxU3dzSkM1YytjQzhOLy8vcGVOR3pkaU1wa1lQWG8wQlFVRmxKYVdNbnYyYkQ3NjZDTnljM01wS0NnZ0tpcUtnSUFBSG56d1FRd0dRNjMydVdOSDVjR1kxYlgyenB3NXc3aHg0NGlKaVNFc0xJejMzbnNQcTlYS2E2Kzl4dW5UcDFtNmRDa0JBUUc4OU5KTDNIenp6WlhPdGMyYk4yOUZZbUlpZ1lHQlYvUFJOQ2hGVVFab21wWjRQc2xaTlUzN2MwTStEZVBqVlFlNWRmaTFkTzU0RFFDYjQ3TjVkdjV1T3JScnl2Z3hiZGlUbHNlSzFZZXcyVFNlZkN3TWdDTkh6M0VvczVDUnc2N2x3TUVDZmtnOHhkeVg5ckRxL1pzQStHalZJWlo5Y29EbUFTWnVIOW1LdUlUalZmYWJsSklMUUk5dS9zNnlYdDJiT2VZbDU5YnJlL1pFY283dENrMS9JcEhlUStOSTJKNER3TnFOUitrOU5JNUowMzhBSVA5c0daRlJ2MC8zSGhwSDc2RnhyRmg5aUtnN3YrVzlEMzZ0Vko2YlYrcWNMamRzekxlVnBzRlJPN3ozd1ozMHV5V2VXOForUjh6YnYxQlM4dnZUNVd1cTJRR3MyU0EzM3I5U3NiR3h2UEhHR3dRSEIyTXdHQmc1Y2lRZmYvd3hCdzRjSURjM2x3OC8vSkQxNjljemFkSWs3cjc3YnU2NjZ5NWlZMk9KajQrbmFkT216bTdHZi8vNzM2eGF0WXBWcTFZUkVSSGhmRDF3NE1BcSt6eDE2cFF6dWUzZnY1K0pFeWM2NXgwK2ZKakhIMytjYTY2NWh0V3JWOU9yVnk4QUhubmtFUllzV01BZGQ5ekJqQmt6bURGakJudjM3bVhGaWhVMURTRHhXSXFpM0tBb1NueERQdUxwbVNlNjhiZFpZUXdiNVBoK0xmM1E4VDJPdktFNUppK1ZycDBjcmJETjhWbk9kYnFIK2ZQeHV6ZHkxNmpXM0hGckt3QXlmaXVnOEp6ak9jS3hYeDRCWU83ZnV2SGtZMkVzZnVXR0t2dk55aTRDcUhRNklUVEU4ZnBNZnFselc4SkJXbXhYYUVEZllCS3RwOW1UbHNlUUFTSHMzSFVTZ0gzN3oxSlFXTWJlbjgrZ2FUQ3diK1VXMG9VMXZndE5uZGlCNVovK0JzQzlZOXZTeFB2MzJuMXRhb2V1cnRtcHFyclNiRGJYOUMzenFJZk1EUjgrWE9uZHU3ZjZ5aXV2c0hqeFlxeFdLOUhSMGR4MzMzMTA2ZEtGUng1NWhQRHdjQ0lqSThuSXlDQWtKSVNNakF6NjkrOWZxKzF2M2JxVlo1NTVCbkIwRzE0b0p5ZUg1NTkvbnMyYk45T3VYVHNPSGp4SWRuWTJMVnEwWU9mT25lVG41Nk9xS3Y3Ky91VG41N044K1hMaTQrTjU3cm5uaUl5TUJLQmR1M2JNbXplUExsMjZNRzNhTkxwMDZlTGMvdlBQUHo5cC8vNzkzNDBiTis1RUhYeGNkY0xmMzcrb0Zvc1ZhcHIyc3FxcWk1T1Nrdkl2Y3J6VnVmSmVrSEtITWdzQldQM0ZrVXJsNVJWVmdQaHR4M241alovUk5MaXVxNSt6dktURWpxK1BnV1BuazFhM3JvNXR0MjdwdzRYc211UG1NQldUdUZMeDZ5VDNqcWxFRXRzVkduQmpFRysrdTQvZGUvT3cyelYrVERwRldCYy8wdmZsWTkyZHg4LzdIS09WQjF6UTlmZk1FOTI0K2FhYXV3Tm5UZS9zVEd3UFRlbFk2UnhiZGJYRGxOUThOc2RuT1JOYmJXcDJ2ajYxNndxN1Fyb2FvYUtkLzBIcDFxMGJNMmZPSkNZbWhybHo1ekowNkZBaUl5UHg4L1Bqczg4K1k5dTJiZlRwMDRlZmZ2ckplWTZyckt5TWZmdjJVVnhjelAzMzMwOVdWaFpUcGt4eC9qamw1K2R6NTUxM092ZjF3Z3N2RUJFUjRleHlEQXNMdzJnMGtweWNURVJFQk4yNmRjTmlzVEJ5NUVoMjd0ekpvRUdET0gzNk5PKy8vejVmZmZVVm8wYU5vcmk0bUlVTEYxWjZENldscGJSdDI1YnAwNmZUc21WTDNuenpUWUtEZzJuYXRHbHBlSGg0eWY3OSs0c2I2T084SkxPNXh2UEErWGE3L2UvRnhjWHZwNldsNVFCbERSaVdrOEZRdVc0VzFOeEVkazR4Szk3clMxZ1h2MnJYZWZYTmRNNFdsTEY2dWVPYytmQzd2cXMwMzkvUGk5TzVKUnc4WEVCb3NEYy83NnM2UGlZMDJKdGoyVVdjT0ZsTVVLRGozR3ZPU2NlZnJhbXZFVi9mZXYxT2V4eEpiRmVvYzhkckNBMzJabS82R2RKK3lTZnZUQ25QUG5FZFQ3MjRHOHZ1MC94Nm9JQm0vbDcwNmxhNWhuZGhqZTl5MUtaMjZPcWFuYzFtdTYrc3JHemo1YXlqcW1xRDFEY05Cc05sN2VmaGh4OE92dm5tbS9zREh5eFpzb1MzM25xTHc0Y1BzMlBIRHBZc1dRTEFzbVhMR0RwMEtCTW5UcVJ0MjdhMGF0V0sxcTFiVTFaV3h0aXhZNTNKYWNHQ0JVeWZQcDAxYTlZNHo3RkZSVVd4YnQyNkt2c3RMQ3lrYWRPbUFBd1lNSUJ0MjdZUkVSRkJXRmdZdTNmdkppb3FpaDkrK0lISEhudU1wazJiNHVmbnh5ZWZmRUpvYUNpUFAvNTRqZS9uZ1FjZTRNY2ZmeVE0MkRQT3MycWFka3BWMVhuRnhjVXI5K3paY3dKd3UvNjJzYVBiOE03N0djeDYya0xVemFHWVRDb1pCd3E0YTNScjUra0F1OTF4MkwyMWREK25jMHVyYkdQb3dCQmkxMmN5NTZWVWhnOE81YnYvVm0xQWgvY000RmgyRnFucFo1d0pORFV0Ny95OFp2WDE5anlXSkxhcjBMOXZNR3MzWlBMcDU0ZG9IbUJpMk9BV1hCdTZEMHRLTHBsSHozRlRueUJVdFhJTjc4SWEzOFdVbE5vclRkZW1kdWpxbXAyaUtHZFRVMU5QMWV0T0dzajQ4ZU85Z0FKd2pHYWNOR2tTc2JHeHRHL2ZuclMwTktLam8vSDM5MGRWVlFZT0hNaWlSWXQ0NDQwM0FEQWFqWHp4eFJlQTQ3cTNObTNhVUZKU2dzRmdjSTVPek0vUGQ3NXUzYnExYzkzczdHeENReDAvaW4zNjlPSDk5OS9uc2NjZW8zUG56bnoxMVZmczJyV0xWcTFhT1lmc1AvVFFRd0NNSGowYW02M20zLzZ2dnZyS2VRMmV1OUkwN2JpbWFRc1ZSVmxyc1ZneWNWSExyTGFtVGU2QXlhUVN1ejZUMlBXWmVKdFV1bmIybzBOYlgrY3lzMmQyNWZVbCs3RHV6bVhXUTUxSjNsUDVsTURqTTdxUWY3YU03M2Jrc0RVaG0wZW5kV0wrYTJtVmxoazFvaVdidnM0aTd0dHN4bzV1RFVEY3Q0NUJKcmVQYkZYUDc5THpTR0s3Q2dQNkJyRjJReVlKMytjd2VFQUlpZ0o5eklIRUpXUnpyc2gyeFNNUVc0UjRrNTFUekp3RmUyamYxcGZuWm5jRGFsYzdsSnBkL1RoNzlpdzllL1lrT2pxYU1XUEc4TUVISHhBZEhZMnFxdGp0ZHM2ZVBRdFE0MFhhV1ZsWmhJUTQ3czUxNHNTSlN0ZXM1ZWJtTW0zYU5PZjAzcjE3NmRxMUsrQkliTXVXTGFPa3BJVGh3NGN6Wk1nUTNubm5IVzY1NVpZcSs4ak96bWJYcmwzVjdyOTM3OTVYOXNZYm1NVmlhWVVidHN3U3Z4bGViYm1xS2t5NXR6MVQ3cTM1dXNEYlI3YXFsSHpHakdwZGFYNVRYeU4vais1VnFlekNaZnJmR01TTjVrQitURHpGei92eThmVXhFTC90T0wyNk42czBVRXc0eUtqSXE5QzNkeUJHbzhLNUloczM5UWtDb0U5RWM4NFYyVkFWaGY0M0JsM1JkcC85YXpkYXQvVEJrcExMOXp0Lzc1YVlOcmtEZjNtNEM3NCtSbUxYWjdKbWZTWkZ4YlpLdGNOUkl4d2ozK0srelhhV1NjM3U2clZxMVlwNTgrYlJvMGNQWW1KaU9IdjJMT25wNlpTVmxmSGlpeStTbTV0TFRFd01MN3p3UXJWMytraE9UcTcyd3VycXhNWEZPVWRKQmdZRzh0bG5uMkV5bVFnSUNNRGYzNSt2di82YWtTTkgxdW43Y3lOdWw5VGN4ZnhuZTNCdGFCTVd2cDdHU3pGcEJBYVllUG41WGxWNmhZUzAySzVLVTE4alAyd2RWcWxzMUlpV3p1UlNVVTAxdnVyS0IvWUxycmExVjV2YW9kVHM2a2QwZERTSmlZa01IanlZZGV2V2NmcjBhYlp2Mzg2amp6NktqNDhQaXhjdnh0ZlhsOWRlZTQybm5ucksyVDFaV2xxS3lXUmkwNlpOem03QWlsMlFRS1h1dzRTRUJJNGVQVXBVVkJRMzNYUlR0YkhZYkxaSzY2OWJ0ODdaZFhucnJiZld4OXNYYmlBNHlKdjFLNnRlRmlLcWtzU21RL09mN2NIVW1idFkrSG9hUGswTVVyT3JBOE9HRGVPWlo1NXgzdWc0TURDUVRwMDYwYk5uVHlJaUlweURkZnIxNjhlcVZhdG8zcnc1VTZkTzVlalJvMHlZTUlHeXNqTG4zVVg4L1B4WXRXcVZjOXNWdXlMRHdzS1lPM2N1SnBPcHlnWGFsekovL3Z3YVczSnhjWEhWbGd1aFI1TFlkRWhxZG5YR3p2bG5sUTBhTktqYUJhb2JudDZpaGVPQytCVXJWampMS3Q0ZDQ4SjdRZ1lFQkRpN0wxdTJiSG5GRjFKZnJIdHkrUEJxZXd5S2NieEhJWFJGenJFSlViUHlKMDFmdFlhOE84Wmx5RUVlTWlwMFNGcHNRdFNzR0RpQzQwblRJZWpuNHZOaUhFbnR5UG5YUXVpS0pEWWhhbGFLSXdHY0FielFUdytISGNkN0t6Ny92eEM2SW9sTmlCb29pcUxoK1BHWFZvMFFIa1F2TlZBaGhCQUNrQmFiRUVJblpqNlo1T29RZEN2OUY3ZDRjSG10U1dJVFFuZzBUZFBPS29weXpjNWR1cmhGcVZ0VFZiVTJqeFZ5dVVhVjJLUkdWMzg4clVZbjlNTnV0L2RURktXN3ErTzRIS3FxcmdLdzIrMzNYR3BaTjFKb3RWcTN1anFJMm5ETGkydnFXa1JFUkw2aUtOVS8yVlBVdFZ1VGtwSTJ1VG9JSWR5WjJXeldBSktTa2hyRmIzQkRheFFMdUxMSEFBQVBUMGxFUVZRdE5rK3IwWGxvYlE0OHFFWW5oQkNpQVpuTlpxMjhSaWVFMEIvNWp0Y3ZHZTR2aEJCQ1Z5U3hDU0dFMEJWSmJFSUlJWFJGRXBzUVFnaGRhUlNqSW9VUXdwVWlJaUptS0lvU2MyRzUyV3d1TEgrdGFWcU14V0taMjdDUjZaTWtOaUdFcUdlS29td0ZmS3FaVmJGc2RRT0ZvM3ZTRlNtRUVQVXNLU2xwUDVCeWtVWDJXU3lXNUlhS1IrOGtzUWtoUk1QNDVDTHpOalpZRkkyQUpEWWhoR2dBbXFhdHIybWUzVzYvV05JVGwwa1NteEJDTkFDTHhiSVhTSzltMWtHcjFicXJvZVBSTTBsc1FnalJRRFJOKzdpYU11bUdyR09TMklRUW91RjhlV0dCeldiNzFCV0I2SmtrTmlHRWFDQVdpeVZaMDdRREZZcU9wcVNrYkhOWlFEb2xpVTBJSVJxV2M2Q0lwbWxmdVRJUXZaTEVKb1FRRFVqVHRDOHFUSzUwV1NBNkpvbE5DQ0Vha05WcS9VblR0R1BBU1l2RkV1L3FlUFJJYnFrbGhCQU5TMU1VNVNOTjAxb0NkbGNIbzBlUzJJUVFvb0haN2ZaMVFJQ3I0OUFyU1d4Q0NJOW1OcHRYQWVOZEhjZmwwalFOczluczZqQXV4MG03M1I1cHRWcC9jM1VnbHlMbjJJUVFuczdqa2hxQW9paXVEdUZ5QmFtcU9zclZRZFNHdE5pRUVMcVErTTF3VjRlZ1c3UG5KSk93UFFlNzNaN3A2bGhxUTFwc1FnZ2hkRVVTbXhCQ0NGMlJ4Q2FFRUVKWEpMRUpJWVRRRlVsc1FnZ2hkRVVTbXhCQ0NGMlJ4Q2FFRUVKWEpMRUpJWVRRRlVsc1FnZ2hkRVh1UEtKRHZYcjE2dWpsNVhWYlVsTFNXNjZPUlFpOTZqMDBEb0N2MXc0bW9KbFhnKzAzTjYrVUtUTitKS0NaRnlhVFN1YlJjM3o0ZnpjU0V1VGRZREc0TzBsc090R3JWNi9yakViaktFVlIvZ2VJT0Y4c2lVMEluVmtRazBibXNYUDhQYm9YVFpvWW1QREFUcDVmbU1vN01SNTFRK1Y2SlluTmc0V0hoL2RRRk9WT1JWSCtSMUdVN3E2T1J3aFJ2NUpUOC9obTIzSDZSQVRTUGN3ZmdFRURna240UG9mdmQ1NWdZTDlnRjBmb0hpU3hlUllsUER6OEJsVlZSd09URlVYcDZ1cUFoTkM3VFY5bjhjR25Cemx3c0FBdms4THNtV0dNdWExVmxlVTBEVmJHSHVLek5VYzRsbjJPd0FBVGQ5emFpdW4zZDhSZ2NOekpmL2ZlUEY1Zjhncy8vNUtQeWFReStaNTJQRFNsbzNNYmNRblpMUDNvQUw4ZEtzVFB6OGpJWWRjeTY2SE9tRXlPNFJEck5qanVRVHg4Y0toem5WdUd0Q0RoK3h6V2JNaVV4SGFlSkRiM3A0YUhoMGNxaW5MSCtaWlpoOXF1YURhYlU0Qkt6OGJRTksyNloyVTR5eW84U2tPcGJuNE4wNWZhcm5MQnRxdmR4dVhHZXVIeVN2WFBBYmxVckpkOGIxU04vMkxidk5SbmVjbXlXcnp2OHUzWE92YnE1dGR5UDhybHZvOXF0bnVwei9TeWpxOGExcWtYNjdjY0kvcmxWTHk5Vlc2NzVWb1VCUW9LeXFwZDlwUFZoM2hqeVMrRUJIa3o3bzQyL1BmSGt5ejk2QUJGeFhhZW1ORUZnQ2VqVXpoK29wakIvVU1JQ2ZhbXVPVDNCMmh2anMvbTJmbTc2ZEN1S2VQSHRHRlBXaDRyVmgvQ1p0TjQ4ckV3QUpKU2NnSG8wYzNmdVY2djdzMGM4NUp6NitVejhFU1MyRHlBcXFyK1FFdEZVUzczN0hDdkN3dnE2eGxROWJIZHhocHJRejJueTBNK1g2M2lOalVIWi9uNWVmWDJnUzFmOFJzQTg1N3V3ZkFoTFM2NjdLbzFod0Y0NGVudTlJc000dGVEQll5ZnVvUFlMNC93bDRjN282b0taV1dPc1B2M0RXTE1iYTB4R244UGZlbUh2d0lRZVVOelRGNHFYVHY1a1pLYXgrYjRMR2RpeThvdUFxZzBVQ1EweFBINlRINHBoZWRzK1BvWTZ1Q2RlelpKYk83UGJyRlk0b0E0UUltSWlKaWdLTXBRWUNUUTdtSXIybXkybmhXblZWWFZLazRyaXVLY0xpa3BxVlJXY1Y1MXk5ZTB6SVg3S0NrcDBXcGEvc0xwQzllOWNKa0w1eGNYRjEvVytoV1hxVzdaOHJMQ3dzSnExNjI0ak1GZzBBRHk4L05yM0g5MSt5aGZyNmJ0VlhUbXpKbUxicS9pT2thajhaTDc4dkx5cXJKTWRuWjJwYkx5N1ZTM1BXOXY3MHBsVFpvMHFiS01uNStmQnBDUWtGQmxIaFdTVVMybmE4VnNObC9SZXJWeE9OTnhMRVJjMy95U3kyWWRkeVNkamgydUFhQjlHMThBQ3MvWk9GZGtvNm12a2JsLzY4YmYvNW5PeTIvOHpMdnYvOHJqTTdvd2FrUkxBQTZkMzlmcUw0NVUybTV1WHFuenRkMlIxQ3RWSHBTS2pkZDYreVE4aXlRMno2SlpMSmFWd0VxQTY2Ky92cS9SYUx4UDA3VGJGRVg1dzRVTEp5Y25welo0aEVMb1NHQ0FpZU1uaXRtZGxzZVFBU0VYWFRZMDJKdGoyVVVjT2x4SWFMQTNCNDg0RXBXL254ZStQbzZmMm9IOWdsbmZMNWo0YlRrODlVSUtDMTVMNDVZaExUQ1pWSUthbThqT0tXYkZlMzBKNitKMzBYMmNPRmxNVUtBSmdKeVR4UUEwOVRYaTZ5dXROWkRFNXRGU1VsSitBSDRBTUp2TnZUVk5tNlFveWlnZ3pMV1JDYUVQNDhlMDRlMmxHY3hkdUllUlVkZFNXcWJSdWVNMVRCNWZ0Yk5rM0oxdFdQemVmdVl1M0VQVW9GQjI3RG9Kd0tSeGJTbHZZSTEvWUNmOUlnTTVlY3JSUTlLa2ljRTVzR1RzNkRhODgzNEdzNTYyRUhWektDYVRTc2FCQXU0YTNkbzVXQ1M4WndESHNyTklUVC9qVEg2cGFYbm41eldyMTgvQ2swaGkwNG1rcEtSRUlCR1lIUjRlM2tOVjFmOXhkVXhDZUxvSEp2MEJWVlZZdmU0SWF6Y2VwWG1BRnpmMUNhcDIyZnZ2N1FEQTUxOWs4cDkxUndnTjl1YlBmK3JNL1JQYk81ZHBIdURGdW8xSHNkazBlblZ2eGw4ZTd1Sk1iTk1tZDhCa1VvbGRuMG5zK2t5OFRTcGRPL3ZSb2EydmMvMVJJMXF5NmVzczRyN05adXpvMWdERWZYc2NnTnRIVmgycDJWZzF6RmxxY1ZuS3p4a2tKU1hKMzBlSVN5ai92aVIrTTl6Vm9UU0lHYk9UMkdVNXhjZnY5c1hYeDhDNHFUdm9IdWJQc3NXUnFHcjkvR1RNbnBOTXd2WWM3SGI3WFZhcmRXMjk3S1FPU1l0TkNDRTh5UHhuZXpCMTVpNFd2cDZHVHhNRGdRRW1YbjYrVjcwbE5VOGtpVTBJSVR4SWNKQTM2MWNPZEhVWWJrM3U3aStFRUVKWEpMRUpJWVRRRlVsc1FnZ2hkRVVTbXhCQ0NGMlJ4Q2FFRUVKWEpMRUpJWVRRRlJudTd3WWlJaUx1VXhUbHVRdkx6V2J6enhVbS81MlVsTFNvQWNNU1FnaVBKSW5OUFNSUy9mMGRuV1YydXoyaHdhSVJRZ2dQSm9uTkRWZ3NscjNuVzJmWFZUZGYwN1NEVnF0MVZ3T0hKWVJIbWZsa2txdEQwSzMwWC9JdnZaQWJrY1RtSmpSTiswUlJsUGsxelA2cVFZTVJ3b05vbW5aV1VaUnJkdTQ2NWVwUWRFOVYxU0pYeDFBYmt0amNoS1pwNjJ0S2JEYWJiVVZEeHlPRXA3RGI3ZjBVUmVudTZqZ2FnVUtyMWJyVjFVSFVodHcxMDMwb1pyTjVQOUN4WXFHbWFVY3RGa3NiNU5tNFFnaFJLekxjMzMxb25IOHlka1dLb214Qmtwb1FRdFNhSkRZM1VsWlc5bVUxeFZXU25SQkNpSnBKVjZSN1VTTWlJZzRyaWxMK0tOd1RTVWxKMXdJMlZ3WWxoQkNlUkZwczdzVk9oUmFhcG1sYmtLUW1oQkNYUlJLYm03SFpiQlVmdS82Wnl3SVJRZ2dQSlluTnphU2twT3pVTk8wVWtGZFNVckxKMWZFSUlZU25rZXZZM0U4cGpwWmFpOVRVMUJKWEJ5T0VFSjVHRXBzYjBqUnREUkRrNmppRUVNSVROWXBSa1JFUkVUOHFpdExIMVhGY0RrM1RVQlNQKy9NVTJteTJnY25KeVJaWEJ5S0VhTHdheFRrMlQwdHFnQ2NtTlFCZlJWRjZ1em9JSVVUajFxaTZJaE8vR2U3cUVIUnI5cHhrRXJibkFKeHdkU3hDaU1hdFViVFloQkJDTkI2UzJJUVFRdWlLSkRZaGhCQzZJb2xOQ0NHRXJraGlFMElJb1N1UzJJUVFRdWlLSkRZaGhCQzZJb2xOQ0NHRXJraGlFMElJb1N1TjZzNGpEYTMzMERnQXZsNDdtSUJtWGcyMjM5eThVcWJNK0pHQVpsNllUQ3FaUjgveDRmL2RTRWlRZDRQRklJUVFyaUl0TmgxYUVKTkc1ckZ6UFAzNGRUejcxMjZjT0ZuQzh3dFRYUjJXRUVJMENFbHNPcE9jbXNjMzI0N1RKeUtRN21IK2RHemZsRUVEZ3ZreDZSVGY3NVRiT0FvaDlFKzZJdXZBcHEreitPRFRneHc0V0lDWFNXSDJ6RERHM05hcXluS2FCaXRqRC9IWm1pTWN5ejVIWUlDSk8yNXR4ZlQ3TzJJd09PN212M3R2SHE4ditZV2ZmOG5IWkZLWmZFODdIcHJTMGJtTnVJUnNsbjUwZ044T0ZlTG5aMlRrc0d1WjlWQm5UQ1pISFdYZGhrd0FoZzhPZGE1enk1QVdKSHlmdzVvTm1RenNGMXlmSDRVUVFyaWNKTGFydEg3TE1hSmZUc1hiVytXMlc2NUZVYUNnb0t6YVpUOVpmWWczbHZ4Q1NKQTM0KzVvdzM5L1BNblNqdzVRVkd6bmlSbGRBSGd5T29Yako0b1ozRCtFa0dCdmlrdnN6dlUzeDJmejdQemRkR2pYbFBGajJyQW5MWThWcXc5aHMyazgrVmdZQUVrcHVRRDA2T2J2WEs5WDkyYU9lY201OWZJWkNDR0VPNUhFZHBXV3IvZ05nSGxQOTJENGtCWVhYWGJWbXNNQXZQQjBkL3BGQnZIcndRTEdUOTFCN0pkSCtNdkRuVkZWaGJJeURZRCtmWU1ZYzF0cmpNYmZuOHUyOU1OZkFZaThvVGttTDVXdW5meElTYzFqYzN5V003RmxaUmNCVkJvb0VocmllSDBtdjVUQ2N6WjhmUXgxOE02RkVNSTl5VG0ycTNRNHN4Q0FpT3ViWDNMWnJPT09wTk94d3pVQXRHL2pDMERoT1J2bmltd0F6UDFiTjFxRU51SGxOMzdtMXZIYjJMRGxtSFA5UStmM3RmcUxJeXovOURkV2YzRUVjSXlDTEdmWEhJbXg0b05LbFlvUFN0Y3U2KzBKSVlUSGtSYmJWUW9NTUhIOFJERzcwL0lZTWlEa29zdUdCbnR6TEx1SVE0Y0xDUTMyNXVBUlI2THk5L1BDMThmeHB4allMNWoxL1lLSjM1YkRVeStrc09DMU5HNFowZ0tUU1NXb3VZbnNuR0pXdk5lWHNDNStGOTNIaVpQRkJBV2FBTWc1V1F4QVUxOGp2cjdTV2hOQzZKc2t0cXMwZmt3YjNsNmF3ZHlGZXhnWmRTMmxaUnFkTzE3RDVQSHRxaXc3N3M0MkxINXZQM01YN2lGcVVDZzdkcDBFWU5LNHRwUTNzTVkvc0pOK2tZR2NQRlVDUUpNbUJ1ZkFrckdqMi9ETyt4bk1ldHBDMU0yaG1Fd3FHUWNLdUd0MGErZGdrZkNlQVJ6THppSTEvWXd6K2FXbTVaMmYxNnhlUHdzaGhIQUhrdGl1MGdPVC9vQ3FLcXhlZDRTMUc0L1NQTUNMbS9vRVZidnMvZmQyQU9Eekx6TDV6N29qaEFaNzgrYy9kZWIraWUyZHl6UVA4R0xkeHFQWWJCcTl1amZqTHc5M2NTYTJhWk03WURLcHhLN1BKSFo5SnQ0bWxhNmQvZWpRMXRlNS9xZ1JMZG4wZFJaeDMyWXpkblJyQU9LK1BRN0E3U09yanRRVVFnaTlVUzY5aU9jem04MGFRT0kzdzEwZFNvT1lNVHVKWFpaVGZQeHVYM3g5REl5YnVvUHVZZjRzV3h5SnF0YlBuM3oybkdRU3R1ZGd0OXZ2c2xxdGErdGxKMElJVVF2U1l0T2grYy8yWU9yTVhTeDhQUTJmSmdZQ0EweTgvSHl2ZWt0cVFnamhUaVN4NlZCd2tEZnJWdzUwZFJoQ0NPRVNNdHhmQ0NHRXJraGlFMElJb1N1UzJJUVFRdWlLSkRZaGhCQzZJb2xOQ0NHRXJraGlFMElJb1N1UzJJUVFRdWhLbzdxT2JXdEN0cXREMEszc25DSlhoeUNFRUVBalNXeWFwcFVvaW1KNitzWGRyZzVGOXpSTnEvNHBxMElJMFVBYVMyS2JBSXgyZFJ4NnB5aktxWUtDZ3EydWprTUlJWVFRUWdnaGhCQkNDQ0dFRUVJSUlZUVFRZ2doaEJCQ0NDR0VFRUlJSVlRUVFnZ2hoQkJDQ0NHRUVFSUlJWVFRUWdnaGhCQkNDQ0dFRUVJSUlZUVFRZ2doaEJCQ0NDR0VFRUlJSVlRUVFnZ2hoQkJDQ0NHRUVFSUlJWVFRUWdnaGhCQkNDQ0dFRUVJSUlZUVFRZ2doaEJCQ0NDR0VFRUlJSVlRUVFnZ2hoQkI2OVAvOHM2NmJDVEVVVFFBQUFBQkpSVTVFcmtKZ2dnPT0iLAoJIlRoZW1lIiA6ICIiLAoJIlR5cGUiIDogImZsb3ciLAoJIlZlcnNpb24iIDogIjQ3Igp9Cg=="/>
    </extobj>
  </extobjs>
</s:customData>
</file>

<file path=customXml/itemProps1.xml><?xml version="1.0" encoding="utf-8"?>
<ds:datastoreItem xmlns:ds="http://schemas.openxmlformats.org/officeDocument/2006/customXml" ds:itemID="s:customData">
  <ds:schemaRefs>
    <ds:schemaRef ds:uri="http://www.wps.cn/officeDocument/2013/wpsCustomData"/>
  </ds:schemaRefs>
</ds:datastoreItem>
</file>

<file path=docProps/app.xml><?xml version="1.0" encoding="utf-8"?>
<Properties xmlns="http://schemas.openxmlformats.org/officeDocument/2006/extended-properties" xmlns:vt="http://schemas.openxmlformats.org/officeDocument/2006/docPropsVTypes">
  <TotalTime>0</TotalTime>
  <Words>2866</Words>
  <Application>WPS 演示</Application>
  <PresentationFormat>自定义</PresentationFormat>
  <Paragraphs>102</Paragraphs>
  <Slides>15</Slides>
  <Notes>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15</vt:i4>
      </vt:variant>
    </vt:vector>
  </HeadingPairs>
  <TitlesOfParts>
    <vt:vector size="23" baseType="lpstr">
      <vt:lpstr>Arial</vt:lpstr>
      <vt:lpstr>宋体</vt:lpstr>
      <vt:lpstr>Wingdings</vt:lpstr>
      <vt:lpstr>微软雅黑</vt:lpstr>
      <vt:lpstr>Calibri</vt:lpstr>
      <vt:lpstr>Arial Unicode MS</vt:lpstr>
      <vt:lpstr>1_蓝色模板</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万里云间戍</cp:lastModifiedBy>
  <cp:revision>2030</cp:revision>
  <cp:lastPrinted>2017-03-08T07:37:00Z</cp:lastPrinted>
  <dcterms:created xsi:type="dcterms:W3CDTF">2016-05-14T15:44:00Z</dcterms:created>
  <dcterms:modified xsi:type="dcterms:W3CDTF">2022-04-21T10:03:20Z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D7F8B2C32B3945F99CA91C527F0641B8</vt:lpwstr>
  </property>
</Properties>
</file>